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title>
      <c:tx>
        <c:rich>
          <a:bodyPr rot="0"/>
          <a:lstStyle/>
          <a:p>
            <a:pPr>
              <a:defRPr lang="ru-RU" sz="1242" b="1" strike="noStrike" spc="-1">
                <a:solidFill>
                  <a:srgbClr val="002060"/>
                </a:solidFill>
                <a:latin typeface="Arial"/>
                <a:ea typeface="DejaVu Sans"/>
              </a:defRPr>
            </a:pPr>
            <a:r>
              <a:rPr lang="ru-RU" sz="1242" b="1" strike="noStrike" spc="-1">
                <a:solidFill>
                  <a:srgbClr val="002060"/>
                </a:solidFill>
                <a:latin typeface="Arial"/>
                <a:ea typeface="DejaVu Sans"/>
              </a:rPr>
              <a:t>6404  ОПО НГК</a:t>
            </a:r>
          </a:p>
        </c:rich>
      </c:tx>
      <c:layout/>
      <c:overlay val="0"/>
      <c:spPr>
        <a:noFill/>
        <a:ln w="252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2.95333333333333E-2"/>
          <c:y val="0.138877467105263"/>
          <c:w val="0.56559999999999999"/>
          <c:h val="0.77991365131579005"/>
        </c:manualLayout>
      </c:layout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6404  ОПО НГК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FAC090"/>
              </a:solidFill>
              <a:ln w="0">
                <a:noFill/>
              </a:ln>
            </c:spPr>
          </c:dPt>
          <c:dPt>
            <c:idx val="1"/>
            <c:bubble3D val="0"/>
            <c:spPr>
              <a:solidFill>
                <a:srgbClr val="B3A2C7"/>
              </a:solidFill>
              <a:ln w="0">
                <a:noFill/>
              </a:ln>
            </c:spPr>
          </c:dPt>
          <c:dPt>
            <c:idx val="2"/>
            <c:bubble3D val="0"/>
            <c:spPr>
              <a:solidFill>
                <a:srgbClr val="95B3D7"/>
              </a:solidFill>
              <a:ln w="0">
                <a:noFill/>
              </a:ln>
            </c:spPr>
          </c:dPt>
          <c:dPt>
            <c:idx val="3"/>
            <c:bubble3D val="0"/>
            <c:explosion val="3"/>
            <c:spPr>
              <a:solidFill>
                <a:srgbClr val="D99694"/>
              </a:solidFill>
              <a:ln w="0">
                <a:noFill/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41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41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</c:dLbl>
            <c:dLbl>
              <c:idx val="2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41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</c:dLbl>
            <c:dLbl>
              <c:idx val="3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41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1"/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041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1"/>
          </c:dLbls>
          <c:cat>
            <c:strRef>
              <c:f>categories</c:f>
              <c:strCache>
                <c:ptCount val="4"/>
                <c:pt idx="0">
                  <c:v>1150  ОПО нефтегазодобычи </c:v>
                </c:pt>
                <c:pt idx="2">
                  <c:v>428  ОПО магистрального трубопроводного транспорта</c:v>
                </c:pt>
                <c:pt idx="3">
                  <c:v>4826  ОПО газораспределения и газопотребления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1150</c:v>
                </c:pt>
                <c:pt idx="2">
                  <c:v>428</c:v>
                </c:pt>
                <c:pt idx="3">
                  <c:v>4826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200">
          <a:noFill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56101094997238099"/>
          <c:y val="0.10184150098947101"/>
          <c:w val="0.42523389184329902"/>
          <c:h val="0.86537286762802601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900" b="1" strike="noStrike" spc="-1">
              <a:solidFill>
                <a:srgbClr val="00206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solidFill>
      <a:srgbClr val="F2F2F2"/>
    </a:solidFill>
    <a:ln w="9360">
      <a:solidFill>
        <a:srgbClr val="A6A6A6"/>
      </a:solidFill>
      <a:round/>
    </a:ln>
  </c:spPr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view3D>
      <c:rotX val="75"/>
      <c:rotY val="0"/>
      <c:rAngAx val="0"/>
      <c:perspective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6232366097029"/>
          <c:w val="0.62180181681806801"/>
          <c:h val="0.744580800550522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Причины аварий на ГС </c:v>
                </c:pt>
              </c:strCache>
            </c:strRef>
          </c:tx>
          <c:spPr>
            <a:solidFill>
              <a:srgbClr val="4F81BD"/>
            </a:solidFill>
            <a:ln w="0">
              <a:solidFill>
                <a:srgbClr val="C4BD97"/>
              </a:solidFill>
            </a:ln>
          </c:spPr>
          <c:dPt>
            <c:idx val="0"/>
            <c:bubble3D val="0"/>
            <c:spPr>
              <a:solidFill>
                <a:srgbClr val="E6B9B8"/>
              </a:solidFill>
              <a:ln w="0">
                <a:solidFill>
                  <a:srgbClr val="C4BD97"/>
                </a:solidFill>
              </a:ln>
            </c:spPr>
          </c:dPt>
          <c:dPt>
            <c:idx val="1"/>
            <c:bubble3D val="0"/>
            <c:spPr>
              <a:solidFill>
                <a:srgbClr val="B9CDE5"/>
              </a:solidFill>
              <a:ln w="0">
                <a:solidFill>
                  <a:srgbClr val="C4BD97"/>
                </a:solidFill>
              </a:ln>
            </c:spPr>
          </c:dPt>
          <c:dPt>
            <c:idx val="2"/>
            <c:bubble3D val="0"/>
            <c:spPr>
              <a:solidFill>
                <a:srgbClr val="CCC1DA"/>
              </a:solidFill>
              <a:ln w="0">
                <a:solidFill>
                  <a:srgbClr val="C4BD97"/>
                </a:solidFill>
              </a:ln>
            </c:spPr>
          </c:dPt>
          <c:dPt>
            <c:idx val="3"/>
            <c:bubble3D val="0"/>
            <c:spPr>
              <a:solidFill>
                <a:srgbClr val="FCD5B5"/>
              </a:solidFill>
              <a:ln w="0">
                <a:solidFill>
                  <a:srgbClr val="C4BD97"/>
                </a:solidFill>
              </a:ln>
            </c:spPr>
          </c:dPt>
          <c:dPt>
            <c:idx val="4"/>
            <c:bubble3D val="0"/>
            <c:spPr>
              <a:solidFill>
                <a:srgbClr val="D7E4BD"/>
              </a:solidFill>
              <a:ln w="0">
                <a:solidFill>
                  <a:srgbClr val="C4BD97"/>
                </a:solidFill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2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3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4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200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1"/>
            <c:separator>; </c:separator>
            <c:showLeaderLines val="1"/>
          </c:dLbls>
          <c:cat>
            <c:strRef>
              <c:f>categories</c:f>
              <c:strCache>
                <c:ptCount val="5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  <c:pt idx="3">
                  <c:v>Неконтролируемый взрыв</c:v>
                </c:pt>
                <c:pt idx="4">
                  <c:v>Нарушение режима работы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201620370370401"/>
          <c:y val="0.18228846117089401"/>
          <c:w val="0.37195138888888901"/>
          <c:h val="0.71319692654676103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46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6401799100449799"/>
          <c:y val="3.2122905027933003E-2"/>
          <c:w val="0.83588205897051504"/>
          <c:h val="0.814106145251397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кол-во</c:v>
                </c:pt>
              </c:strCache>
            </c:strRef>
          </c:tx>
          <c:spPr>
            <a:solidFill>
              <a:srgbClr val="ED7D31"/>
            </a:solidFill>
            <a:ln w="2520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E6B9B8"/>
              </a:solidFill>
              <a:ln w="2520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B9CDE5"/>
              </a:solidFill>
              <a:ln w="25200"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rgbClr val="FCD5B5"/>
              </a:solidFill>
              <a:ln w="25200"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rgbClr val="CCC1DA"/>
              </a:solidFill>
              <a:ln w="0">
                <a:noFill/>
              </a:ln>
            </c:spPr>
          </c:dPt>
          <c:dLbls>
            <c:dLbl>
              <c:idx val="0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1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2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3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</c:dLbl>
            <c:numFmt formatCode="General" sourceLinked="0"/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2060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I класс</c:v>
                </c:pt>
                <c:pt idx="1">
                  <c:v>II класс</c:v>
                </c:pt>
                <c:pt idx="2">
                  <c:v>III класс</c:v>
                </c:pt>
                <c:pt idx="3">
                  <c:v>IV класс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14</c:v>
                </c:pt>
                <c:pt idx="1">
                  <c:v>6</c:v>
                </c:pt>
                <c:pt idx="2">
                  <c:v>21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788288"/>
        <c:axId val="55789824"/>
      </c:barChart>
      <c:catAx>
        <c:axId val="55788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888888"/>
            </a:solidFill>
            <a:round/>
          </a:ln>
        </c:spPr>
        <c:txPr>
          <a:bodyPr/>
          <a:lstStyle/>
          <a:p>
            <a:pPr>
              <a:defRPr sz="1000" b="0" strike="noStrike" spc="-1">
                <a:solidFill>
                  <a:srgbClr val="002060"/>
                </a:solidFill>
                <a:latin typeface="Arial"/>
                <a:ea typeface="DejaVu Sans"/>
              </a:defRPr>
            </a:pPr>
            <a:endParaRPr lang="ru-RU"/>
          </a:p>
        </c:txPr>
        <c:crossAx val="55789824"/>
        <c:crosses val="autoZero"/>
        <c:auto val="1"/>
        <c:lblAlgn val="ctr"/>
        <c:lblOffset val="100"/>
        <c:noMultiLvlLbl val="0"/>
      </c:catAx>
      <c:valAx>
        <c:axId val="55789824"/>
        <c:scaling>
          <c:orientation val="minMax"/>
        </c:scaling>
        <c:delete val="0"/>
        <c:axPos val="l"/>
        <c:majorGridlines>
          <c:spPr>
            <a:ln w="9360">
              <a:solidFill>
                <a:srgbClr val="888888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solidFill>
              <a:srgbClr val="888888"/>
            </a:solidFill>
            <a:round/>
          </a:ln>
        </c:spPr>
        <c:txPr>
          <a:bodyPr/>
          <a:lstStyle/>
          <a:p>
            <a:pPr>
              <a:defRPr sz="1000" b="0" strike="noStrike" spc="-1">
                <a:solidFill>
                  <a:srgbClr val="002060"/>
                </a:solidFill>
                <a:latin typeface="Arial"/>
                <a:ea typeface="DejaVu Sans"/>
              </a:defRPr>
            </a:pPr>
            <a:endParaRPr lang="ru-RU"/>
          </a:p>
        </c:txPr>
        <c:crossAx val="55788288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  <a:ln w="9360">
          <a:solidFill>
            <a:srgbClr val="A6A6A6"/>
          </a:solidFill>
          <a:round/>
        </a:ln>
      </c:spPr>
    </c:plotArea>
    <c:plotVisOnly val="1"/>
    <c:dispBlanksAs val="gap"/>
    <c:showDLblsOverMax val="1"/>
  </c:chart>
  <c:spPr>
    <a:solidFill>
      <a:srgbClr val="F2F2F2"/>
    </a:solidFill>
    <a:ln w="9360">
      <a:solidFill>
        <a:srgbClr val="A6A6A6"/>
      </a:solidFill>
      <a:round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3006482982171805E-2"/>
          <c:y val="5.6502775574940503E-2"/>
          <c:w val="0.41551863857374399"/>
          <c:h val="0.88679619349722405"/>
        </c:manualLayout>
      </c:layout>
      <c:pieChart>
        <c:varyColors val="1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E6B9B8"/>
              </a:solidFill>
              <a:ln w="0">
                <a:noFill/>
              </a:ln>
            </c:spPr>
          </c:dPt>
          <c:dPt>
            <c:idx val="1"/>
            <c:bubble3D val="0"/>
            <c:spPr>
              <a:solidFill>
                <a:srgbClr val="B7DEE8"/>
              </a:solidFill>
              <a:ln w="0">
                <a:noFill/>
              </a:ln>
            </c:spPr>
          </c:dPt>
          <c:dPt>
            <c:idx val="2"/>
            <c:bubble3D val="0"/>
            <c:spPr>
              <a:solidFill>
                <a:srgbClr val="FCD5B5"/>
              </a:solidFill>
              <a:ln w="0">
                <a:noFill/>
              </a:ln>
            </c:spPr>
          </c:dPt>
          <c:dPt>
            <c:idx val="3"/>
            <c:bubble3D val="0"/>
            <c:spPr>
              <a:solidFill>
                <a:srgbClr val="CCC1DA"/>
              </a:solidFill>
              <a:ln w="0">
                <a:noFill/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1"/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1"/>
            </c:dLbl>
            <c:dLbl>
              <c:idx val="2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1"/>
            </c:dLbl>
            <c:dLbl>
              <c:idx val="3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1"/>
              <c:separator>
</c:separator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000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1"/>
            <c:separator>
</c:separator>
            <c:showLeaderLines val="1"/>
          </c:dLbls>
          <c:cat>
            <c:strRef>
              <c:f>categories</c:f>
              <c:strCache>
                <c:ptCount val="4"/>
                <c:pt idx="0">
                  <c:v> I класс опасности</c:v>
                </c:pt>
                <c:pt idx="1">
                  <c:v> II класс опасности </c:v>
                </c:pt>
                <c:pt idx="2">
                  <c:v> III класс опасности </c:v>
                </c:pt>
                <c:pt idx="3">
                  <c:v>IV класс опасности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14</c:v>
                </c:pt>
                <c:pt idx="1">
                  <c:v>6</c:v>
                </c:pt>
                <c:pt idx="2">
                  <c:v>21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9"/>
      </c:pieChart>
      <c:spPr>
        <a:noFill/>
        <a:ln w="25200">
          <a:noFill/>
        </a:ln>
      </c:spPr>
    </c:plotArea>
    <c:legend>
      <c:legendPos val="r"/>
      <c:layout>
        <c:manualLayout>
          <c:xMode val="edge"/>
          <c:yMode val="edge"/>
          <c:x val="0.49453647171109"/>
          <c:y val="5.8446359126575198E-3"/>
          <c:w val="0.50049040661361199"/>
          <c:h val="0.84613156339750695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206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solidFill>
      <a:srgbClr val="FFFFFF"/>
    </a:solidFill>
    <a:ln w="0"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I класс</c:v>
                </c:pt>
              </c:strCache>
            </c:strRef>
          </c:tx>
          <c:spPr>
            <a:solidFill>
              <a:srgbClr val="E6B9B8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2060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0"/>
                <c:pt idx="0">
                  <c:v>18</c:v>
                </c:pt>
                <c:pt idx="1">
                  <c:v>23</c:v>
                </c:pt>
                <c:pt idx="2">
                  <c:v>29</c:v>
                </c:pt>
                <c:pt idx="3">
                  <c:v>22</c:v>
                </c:pt>
                <c:pt idx="4">
                  <c:v>18</c:v>
                </c:pt>
                <c:pt idx="5">
                  <c:v>18</c:v>
                </c:pt>
                <c:pt idx="6">
                  <c:v>23</c:v>
                </c:pt>
                <c:pt idx="7">
                  <c:v>18</c:v>
                </c:pt>
                <c:pt idx="8">
                  <c:v>10</c:v>
                </c:pt>
                <c:pt idx="9">
                  <c:v>14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II класс</c:v>
                </c:pt>
              </c:strCache>
            </c:strRef>
          </c:tx>
          <c:spPr>
            <a:solidFill>
              <a:srgbClr val="B9CDE5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2060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0"/>
                <c:pt idx="0">
                  <c:v>9</c:v>
                </c:pt>
                <c:pt idx="1">
                  <c:v>9</c:v>
                </c:pt>
                <c:pt idx="2">
                  <c:v>5</c:v>
                </c:pt>
                <c:pt idx="3">
                  <c:v>5</c:v>
                </c:pt>
                <c:pt idx="4">
                  <c:v>10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10</c:v>
                </c:pt>
                <c:pt idx="9">
                  <c:v>6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III класс</c:v>
                </c:pt>
              </c:strCache>
            </c:strRef>
          </c:tx>
          <c:spPr>
            <a:solidFill>
              <a:srgbClr val="FCD5B5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2060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0"/>
                <c:pt idx="0">
                  <c:v>57</c:v>
                </c:pt>
                <c:pt idx="1">
                  <c:v>34</c:v>
                </c:pt>
                <c:pt idx="2">
                  <c:v>45</c:v>
                </c:pt>
                <c:pt idx="3">
                  <c:v>31</c:v>
                </c:pt>
                <c:pt idx="4">
                  <c:v>55</c:v>
                </c:pt>
                <c:pt idx="5">
                  <c:v>32</c:v>
                </c:pt>
                <c:pt idx="6">
                  <c:v>25</c:v>
                </c:pt>
                <c:pt idx="7">
                  <c:v>22</c:v>
                </c:pt>
                <c:pt idx="8">
                  <c:v>20</c:v>
                </c:pt>
                <c:pt idx="9">
                  <c:v>21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IV класс</c:v>
                </c:pt>
              </c:strCache>
            </c:strRef>
          </c:tx>
          <c:spPr>
            <a:solidFill>
              <a:srgbClr val="CCC1DA"/>
            </a:solidFill>
            <a:ln w="0">
              <a:noFill/>
            </a:ln>
          </c:spPr>
          <c:invertIfNegative val="0"/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Lbls>
            <c:dLbl>
              <c:idx val="2"/>
              <c:layout>
                <c:manualLayout>
                  <c:x val="4.1637097968783197E-2"/>
                  <c:y val="0"/>
                </c:manualLayout>
              </c:layout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</c:dLbl>
            <c:dLbl>
              <c:idx val="3"/>
              <c:layout>
                <c:manualLayout>
                  <c:x val="3.9744502606565799E-2"/>
                  <c:y val="-3.8835567305601602E-17"/>
                </c:manualLayout>
              </c:layout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</c:dLbl>
            <c:dLbl>
              <c:idx val="5"/>
              <c:layout>
                <c:manualLayout>
                  <c:x val="3.5959311882131001E-2"/>
                  <c:y val="2.9656593988551701E-2"/>
                </c:manualLayout>
              </c:layout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</c:dLbl>
            <c:dLbl>
              <c:idx val="7"/>
              <c:layout>
                <c:manualLayout>
                  <c:x val="3.7851907244348199E-2"/>
                  <c:y val="2.11832814203941E-2"/>
                </c:manualLayout>
              </c:layout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</c:dLbl>
            <c:dLbl>
              <c:idx val="8"/>
              <c:layout>
                <c:manualLayout>
                  <c:x val="3.5959311882131001E-2"/>
                  <c:y val="2.11832814203941E-2"/>
                </c:manualLayout>
              </c:layout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</c:dLbl>
            <c:dLbl>
              <c:idx val="9"/>
              <c:layout>
                <c:manualLayout>
                  <c:x val="3.4066716519913498E-2"/>
                  <c:y val="0"/>
                </c:manualLayout>
              </c:layout>
              <c:numFmt formatCode="General" sourceLinked="0"/>
              <c:spPr/>
              <c:txPr>
                <a:bodyPr wrap="square"/>
                <a:lstStyle/>
                <a:p>
                  <a:pPr>
                    <a:defRPr sz="1000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</c:dLbl>
            <c:numFmt formatCode="General" sourceLinked="0"/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2060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10"/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55875456"/>
        <c:axId val="55876992"/>
      </c:barChart>
      <c:lineChart>
        <c:grouping val="stacked"/>
        <c:varyColors val="0"/>
        <c:ser>
          <c:idx val="4"/>
          <c:order val="4"/>
          <c:tx>
            <c:strRef>
              <c:f>label 4</c:f>
              <c:strCache>
                <c:ptCount val="1"/>
                <c:pt idx="0">
                  <c:v>Класс не указан</c:v>
                </c:pt>
              </c:strCache>
            </c:strRef>
          </c:tx>
          <c:spPr>
            <a:ln w="28440">
              <a:solidFill>
                <a:srgbClr val="E46C0A"/>
              </a:solidFill>
              <a:round/>
            </a:ln>
          </c:spPr>
          <c:marker>
            <c:symbol val="none"/>
          </c:marker>
          <c:dPt>
            <c:idx val="7"/>
            <c:bubble3D val="0"/>
          </c:dPt>
          <c:dLbls>
            <c:dLbl>
              <c:idx val="7"/>
              <c:layout>
                <c:manualLayout>
                  <c:x val="-2.4605921487288698E-2"/>
                  <c:y val="-1.1705169814056801E-2"/>
                </c:manualLayout>
              </c:layout>
              <c:numFmt formatCode="General" sourceLinked="0"/>
              <c:spPr/>
              <c:txPr>
                <a:bodyPr wrap="square"/>
                <a:lstStyle/>
                <a:p>
                  <a:pPr>
                    <a:defRPr sz="968" b="0" strike="noStrike" spc="-1">
                      <a:solidFill>
                        <a:srgbClr val="002060"/>
                      </a:solidFill>
                      <a:latin typeface="Arial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1"/>
              <c:separator>; </c:separator>
            </c:dLbl>
            <c:numFmt formatCode="General" sourceLinked="0"/>
            <c:txPr>
              <a:bodyPr wrap="square"/>
              <a:lstStyle/>
              <a:p>
                <a:pPr>
                  <a:defRPr sz="968" b="0" strike="noStrike" spc="-1">
                    <a:solidFill>
                      <a:srgbClr val="002060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10"/>
                <c:pt idx="7">
                  <c:v>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label 5</c:f>
              <c:strCache>
                <c:ptCount val="1"/>
                <c:pt idx="0">
                  <c:v>Общее количество</c:v>
                </c:pt>
              </c:strCache>
            </c:strRef>
          </c:tx>
          <c:spPr>
            <a:ln w="28440">
              <a:solidFill>
                <a:srgbClr val="FF0000"/>
              </a:solidFill>
              <a:round/>
            </a:ln>
          </c:spPr>
          <c:marker>
            <c:symbol val="none"/>
          </c:marke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Lbls>
            <c:dLbl>
              <c:idx val="0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1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2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3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4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5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6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dLbl>
              <c:idx val="7"/>
              <c:layout/>
              <c:numFmt formatCode="General" sourceLinked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0000"/>
                      </a:solidFill>
                      <a:latin typeface="Arial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1"/>
            </c:dLbl>
            <c:numFmt formatCode="General" sourceLinked="0"/>
            <c:txPr>
              <a:bodyPr wrap="square"/>
              <a:lstStyle/>
              <a:p>
                <a:pPr>
                  <a:defRPr sz="1000" b="1" strike="noStrike" spc="-1">
                    <a:solidFill>
                      <a:srgbClr val="FF0000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10"/>
                <c:pt idx="0">
                  <c:v>84</c:v>
                </c:pt>
                <c:pt idx="1">
                  <c:v>66</c:v>
                </c:pt>
                <c:pt idx="2">
                  <c:v>82</c:v>
                </c:pt>
                <c:pt idx="3">
                  <c:v>59</c:v>
                </c:pt>
                <c:pt idx="4">
                  <c:v>84</c:v>
                </c:pt>
                <c:pt idx="5">
                  <c:v>56</c:v>
                </c:pt>
                <c:pt idx="6">
                  <c:v>52</c:v>
                </c:pt>
                <c:pt idx="7">
                  <c:v>44</c:v>
                </c:pt>
                <c:pt idx="8">
                  <c:v>42</c:v>
                </c:pt>
                <c:pt idx="9">
                  <c:v>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0">
              <a:noFill/>
            </a:ln>
          </c:spPr>
        </c:hiLowLines>
        <c:marker val="1"/>
        <c:smooth val="0"/>
        <c:axId val="55875456"/>
        <c:axId val="55876992"/>
      </c:lineChart>
      <c:catAx>
        <c:axId val="55875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000" b="0" strike="noStrike" spc="-1">
                <a:solidFill>
                  <a:srgbClr val="002060"/>
                </a:solidFill>
                <a:latin typeface="Arial"/>
                <a:ea typeface="DejaVu Sans"/>
              </a:defRPr>
            </a:pPr>
            <a:endParaRPr lang="ru-RU"/>
          </a:p>
        </c:txPr>
        <c:crossAx val="55876992"/>
        <c:crosses val="autoZero"/>
        <c:auto val="1"/>
        <c:lblAlgn val="ctr"/>
        <c:lblOffset val="100"/>
        <c:noMultiLvlLbl val="0"/>
      </c:catAx>
      <c:valAx>
        <c:axId val="558769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000" b="0" strike="noStrike" spc="-1">
                <a:solidFill>
                  <a:srgbClr val="002060"/>
                </a:solidFill>
                <a:latin typeface="Arial"/>
                <a:ea typeface="DejaVu Sans"/>
              </a:defRPr>
            </a:pPr>
            <a:endParaRPr lang="ru-RU"/>
          </a:p>
        </c:txPr>
        <c:crossAx val="55875456"/>
        <c:crosses val="autoZero"/>
        <c:crossBetween val="between"/>
      </c:valAx>
      <c:spPr>
        <a:noFill/>
        <a:ln w="23400">
          <a:noFill/>
        </a:ln>
      </c:spPr>
    </c:plotArea>
    <c:legend>
      <c:legendPos val="b"/>
      <c:layout/>
      <c:overlay val="0"/>
      <c:spPr>
        <a:noFill/>
        <a:ln w="0">
          <a:noFill/>
        </a:ln>
      </c:spPr>
      <c:txPr>
        <a:bodyPr/>
        <a:lstStyle/>
        <a:p>
          <a:pPr>
            <a:defRPr sz="968" b="0" strike="noStrike" spc="-1">
              <a:solidFill>
                <a:srgbClr val="00206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view3D>
      <c:rotX val="75"/>
      <c:rotY val="0"/>
      <c:rAngAx val="0"/>
      <c:perspective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6232366097029"/>
          <c:w val="0.62180181681806801"/>
          <c:h val="0.744580800550522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Причины аварий на ГС 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E6B9B8"/>
              </a:solidFill>
              <a:ln w="0">
                <a:noFill/>
              </a:ln>
            </c:spPr>
          </c:dPt>
          <c:dPt>
            <c:idx val="1"/>
            <c:bubble3D val="0"/>
            <c:spPr>
              <a:solidFill>
                <a:srgbClr val="B9CDE5"/>
              </a:solidFill>
              <a:ln w="0">
                <a:noFill/>
              </a:ln>
            </c:spPr>
          </c:dPt>
          <c:dPt>
            <c:idx val="2"/>
            <c:bubble3D val="0"/>
            <c:spPr>
              <a:solidFill>
                <a:srgbClr val="CCC1DA"/>
              </a:solidFill>
              <a:ln w="0">
                <a:noFill/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2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200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1"/>
            <c:separator>; </c:separator>
            <c:showLeaderLines val="1"/>
          </c:dLbls>
          <c:cat>
            <c:strRef>
              <c:f>categories</c:f>
              <c:strCache>
                <c:ptCount val="3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7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201620370370401"/>
          <c:y val="0.18228846117089401"/>
          <c:w val="0.37195138888888901"/>
          <c:h val="0.71319692654676103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46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view3D>
      <c:rotX val="75"/>
      <c:rotY val="0"/>
      <c:rAngAx val="0"/>
      <c:perspective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6232366097029"/>
          <c:w val="0.62180181681806801"/>
          <c:h val="0.744580800550522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Причины аварий на ГС 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E6B9B8"/>
              </a:solidFill>
              <a:ln w="0">
                <a:noFill/>
              </a:ln>
            </c:spPr>
          </c:dPt>
          <c:dPt>
            <c:idx val="1"/>
            <c:bubble3D val="0"/>
            <c:spPr>
              <a:solidFill>
                <a:srgbClr val="B9CDE5"/>
              </a:solidFill>
              <a:ln w="0">
                <a:noFill/>
              </a:ln>
            </c:spPr>
          </c:dPt>
          <c:dPt>
            <c:idx val="2"/>
            <c:bubble3D val="0"/>
            <c:spPr>
              <a:solidFill>
                <a:srgbClr val="CCC1DA"/>
              </a:solidFill>
              <a:ln w="0">
                <a:noFill/>
              </a:ln>
            </c:spPr>
          </c:dPt>
          <c:dPt>
            <c:idx val="3"/>
            <c:bubble3D val="0"/>
            <c:spPr>
              <a:solidFill>
                <a:srgbClr val="FCD5B5"/>
              </a:solidFill>
              <a:ln w="0">
                <a:noFill/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2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3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1"/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200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1"/>
            <c:separator>; </c:separator>
            <c:showLeaderLines val="1"/>
          </c:dLbls>
          <c:cat>
            <c:strRef>
              <c:f>categories</c:f>
              <c:strCache>
                <c:ptCount val="4"/>
                <c:pt idx="0">
                  <c:v>Выброс опасных веществ</c:v>
                </c:pt>
                <c:pt idx="1">
                  <c:v>Неконтролируемый взрыв</c:v>
                </c:pt>
                <c:pt idx="2">
                  <c:v>Разрушение технических устройств</c:v>
                </c:pt>
                <c:pt idx="3">
                  <c:v>Нарушение режима работы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201620370370401"/>
          <c:y val="0.18228846117089401"/>
          <c:w val="0.37195138888888901"/>
          <c:h val="0.71319692654676103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46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view3D>
      <c:rotX val="75"/>
      <c:rotY val="0"/>
      <c:rAngAx val="0"/>
      <c:perspective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6232366097029"/>
          <c:w val="0.62180181681806801"/>
          <c:h val="0.744580800550522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Причины аварий на ГС 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E6B9B8"/>
              </a:solidFill>
              <a:ln w="0">
                <a:noFill/>
              </a:ln>
            </c:spPr>
          </c:dPt>
          <c:dPt>
            <c:idx val="1"/>
            <c:bubble3D val="0"/>
            <c:spPr>
              <a:solidFill>
                <a:srgbClr val="B9CDE5"/>
              </a:solidFill>
              <a:ln w="0">
                <a:noFill/>
              </a:ln>
            </c:spPr>
          </c:dPt>
          <c:dPt>
            <c:idx val="2"/>
            <c:bubble3D val="0"/>
            <c:spPr>
              <a:solidFill>
                <a:srgbClr val="CCC1DA"/>
              </a:solidFill>
              <a:ln w="0">
                <a:noFill/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2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200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1"/>
            <c:separator>; </c:separator>
            <c:showLeaderLines val="1"/>
          </c:dLbls>
          <c:cat>
            <c:strRef>
              <c:f>categories</c:f>
              <c:strCache>
                <c:ptCount val="3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201620370370401"/>
          <c:y val="0.18228846117089401"/>
          <c:w val="0.37195138888888901"/>
          <c:h val="0.71319692654676103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46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view3D>
      <c:rotX val="75"/>
      <c:rotY val="0"/>
      <c:rAngAx val="0"/>
      <c:perspective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6232366097029"/>
          <c:w val="0.62180181681806801"/>
          <c:h val="0.744580800550522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Причины аварий на ГС 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B9CDE5"/>
              </a:solidFill>
              <a:ln w="0">
                <a:noFill/>
              </a:ln>
            </c:spPr>
          </c:dPt>
          <c:dPt>
            <c:idx val="1"/>
            <c:bubble3D val="0"/>
            <c:spPr>
              <a:solidFill>
                <a:srgbClr val="CCC1DA"/>
              </a:solidFill>
              <a:ln w="0">
                <a:noFill/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  <a:ea typeface="DejaVu San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4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400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1"/>
            <c:separator>; </c:separator>
            <c:showLeaderLines val="1"/>
          </c:dLbls>
          <c:cat>
            <c:strRef>
              <c:f>categories</c:f>
              <c:strCache>
                <c:ptCount val="2"/>
                <c:pt idx="0">
                  <c:v>Повреждение, разрушение технических устройств</c:v>
                </c:pt>
                <c:pt idx="1">
                  <c:v>Разрушение сооружений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3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201620370370401"/>
          <c:y val="0.18228846117089401"/>
          <c:w val="0.37195138888888901"/>
          <c:h val="0.71319692654676103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46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view3D>
      <c:rotX val="75"/>
      <c:rotY val="0"/>
      <c:rAngAx val="0"/>
      <c:perspective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46232366097029"/>
          <c:w val="0.62180181681806801"/>
          <c:h val="0.744580800550522"/>
        </c:manualLayout>
      </c:layout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Причины аварий на ГС 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E6B9B8"/>
              </a:solidFill>
              <a:ln w="0">
                <a:noFill/>
              </a:ln>
            </c:spPr>
          </c:dPt>
          <c:dPt>
            <c:idx val="1"/>
            <c:bubble3D val="0"/>
            <c:spPr>
              <a:solidFill>
                <a:srgbClr val="B9CDE5"/>
              </a:solidFill>
              <a:ln w="0">
                <a:noFill/>
              </a:ln>
            </c:spPr>
          </c:dPt>
          <c:dPt>
            <c:idx val="2"/>
            <c:bubble3D val="0"/>
            <c:spPr>
              <a:solidFill>
                <a:srgbClr val="CCC1DA"/>
              </a:solidFill>
              <a:ln w="0">
                <a:noFill/>
              </a:ln>
            </c:spPr>
          </c:dPt>
          <c:dPt>
            <c:idx val="3"/>
            <c:bubble3D val="0"/>
            <c:spPr>
              <a:solidFill>
                <a:srgbClr val="FCD5B5"/>
              </a:solidFill>
              <a:ln w="0">
                <a:noFill/>
              </a:ln>
            </c:spPr>
          </c:dPt>
          <c:dLbls>
            <c:dLbl>
              <c:idx val="0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1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2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dLbl>
              <c:idx val="3"/>
              <c:layout/>
              <c:spPr>
                <a:solidFill>
                  <a:srgbClr val="206000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FFFF"/>
                      </a:solidFill>
                      <a:latin typeface="Arial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1"/>
            </c:dLbl>
            <c:spPr>
              <a:solidFill>
                <a:srgbClr val="206000"/>
              </a:solidFill>
            </c:spPr>
            <c:txPr>
              <a:bodyPr wrap="square"/>
              <a:lstStyle/>
              <a:p>
                <a:pPr>
                  <a:defRPr sz="1200" b="1" strike="noStrike" spc="-1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1"/>
            <c:separator>; </c:separator>
            <c:showLeaderLines val="1"/>
          </c:dLbls>
          <c:cat>
            <c:strRef>
              <c:f>categories</c:f>
              <c:strCache>
                <c:ptCount val="4"/>
                <c:pt idx="0">
                  <c:v>Выброс опасных веществ</c:v>
                </c:pt>
                <c:pt idx="1">
                  <c:v>Повреждение, разрушение технических устройств</c:v>
                </c:pt>
                <c:pt idx="2">
                  <c:v>Разрушение сооружений</c:v>
                </c:pt>
                <c:pt idx="3">
                  <c:v>Неконтролируемый взрыв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201620370370401"/>
          <c:y val="0.18228846117089401"/>
          <c:w val="0.37195138888888901"/>
          <c:h val="0.71319692654676103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46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ru-RU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CC1F9A1E-8268-43BB-AA1D-C12E7160A1C1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943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ln w="0">
            <a:noFill/>
          </a:ln>
        </p:spPr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440" cy="446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sldNum" idx="10"/>
          </p:nvPr>
        </p:nvSpPr>
        <p:spPr>
          <a:xfrm>
            <a:off x="3850560" y="9428760"/>
            <a:ext cx="2944800" cy="49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5A49B93-E1B6-4DC0-8582-50903200A787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15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A4CA92D-F670-4235-ADD3-E6DE4E64F70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4D49B94-286D-4067-8B83-1E2EE2CEEBE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260B500-D25C-4AC5-89EA-D8AACFF27832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9F3093-2E6A-4CB8-8F40-15CF9774B47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D91741F-ACB8-4571-89ED-A9925A820A3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2D25DEB-9C23-4953-A627-B903EC905DF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50951A9-6F36-410F-8138-648722C5244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0C7E08A-E210-407C-862E-914E40583B9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4C85DC8-9FC6-45F5-A3A1-5BA75C972F8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D345B20-D294-47E1-A3AE-988365DC33C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E838B67-1E75-40F5-A148-63BC910CF29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F68FA66-3036-43A2-A576-90F6CF4F9ED7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FB080A9-0D33-4690-9CFE-652605CCA39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8190181-0667-47CD-8747-3A785BBB88F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A9934F1-8F92-40A0-B3BE-08783239BFE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90532DE-2BDE-45A4-85B6-86C23A6E87D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C6CD988-03C0-40B8-918C-CDC1384B943F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CF2809A-05D8-4A6B-9D96-989D2317E06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7B415A6-2273-4013-A34F-20D58A342F8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7A2D727-2D6B-4111-98C3-F63FB37156C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154A457-4108-417B-A42C-539366BFC1C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80F8DA4-0901-43F6-B6EA-C3298472390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FA9D3DC-D1F7-4396-8036-8979682B828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14985E-EDE7-49E8-B73B-EA5F5D7D843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Palatino Linotype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6FC6160-BC48-4F2E-999D-DAFD98203B77}" type="slidenum">
              <a:rPr lang="ru-RU" sz="1200" b="0" strike="noStrike" spc="-1">
                <a:solidFill>
                  <a:srgbClr val="8B8B8B"/>
                </a:solidFill>
                <a:latin typeface="Palatino Linotype"/>
                <a:ea typeface="DejaVu Sans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Palatino Linotype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C19B53D-43E2-4D3E-9CE9-0312EF6FA5C8}" type="slidenum">
              <a:rPr lang="ru-RU" sz="1200" b="0" strike="noStrike" spc="-1">
                <a:solidFill>
                  <a:srgbClr val="8B8B8B"/>
                </a:solidFill>
                <a:latin typeface="Palatino Linotype"/>
                <a:ea typeface="DejaVu Sans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17"/>
          <p:cNvGrpSpPr/>
          <p:nvPr/>
        </p:nvGrpSpPr>
        <p:grpSpPr>
          <a:xfrm>
            <a:off x="0" y="547200"/>
            <a:ext cx="9143280" cy="1267560"/>
            <a:chOff x="0" y="547200"/>
            <a:chExt cx="9143280" cy="1267560"/>
          </a:xfrm>
        </p:grpSpPr>
        <p:sp>
          <p:nvSpPr>
            <p:cNvPr id="89" name="Rectangle 37"/>
            <p:cNvSpPr/>
            <p:nvPr/>
          </p:nvSpPr>
          <p:spPr>
            <a:xfrm>
              <a:off x="0" y="113148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90" name="Rectangle 38"/>
            <p:cNvSpPr/>
            <p:nvPr/>
          </p:nvSpPr>
          <p:spPr>
            <a:xfrm>
              <a:off x="0" y="132120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91" name="Rectangle 39"/>
            <p:cNvSpPr/>
            <p:nvPr/>
          </p:nvSpPr>
          <p:spPr>
            <a:xfrm>
              <a:off x="0" y="122472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92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54720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93" name="AutoShape 2"/>
          <p:cNvSpPr/>
          <p:nvPr/>
        </p:nvSpPr>
        <p:spPr>
          <a:xfrm>
            <a:off x="155520" y="-14436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Palatino Linotype"/>
              <a:ea typeface="DejaVu Sans"/>
            </a:endParaRPr>
          </a:p>
        </p:txBody>
      </p:sp>
      <p:sp>
        <p:nvSpPr>
          <p:cNvPr id="94" name="AutoShape 2"/>
          <p:cNvSpPr/>
          <p:nvPr/>
        </p:nvSpPr>
        <p:spPr>
          <a:xfrm>
            <a:off x="307800" y="792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Palatino Linotype"/>
              <a:ea typeface="DejaVu Sans"/>
            </a:endParaRPr>
          </a:p>
        </p:txBody>
      </p:sp>
      <p:sp>
        <p:nvSpPr>
          <p:cNvPr id="95" name="AutoShape 4"/>
          <p:cNvSpPr/>
          <p:nvPr/>
        </p:nvSpPr>
        <p:spPr>
          <a:xfrm>
            <a:off x="460440" y="16020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Palatino Linotype"/>
              <a:ea typeface="DejaVu Sans"/>
            </a:endParaRPr>
          </a:p>
        </p:txBody>
      </p:sp>
      <p:sp>
        <p:nvSpPr>
          <p:cNvPr id="96" name="AutoShape 6"/>
          <p:cNvSpPr/>
          <p:nvPr/>
        </p:nvSpPr>
        <p:spPr>
          <a:xfrm>
            <a:off x="612720" y="312840"/>
            <a:ext cx="304200" cy="30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Palatino Linotype"/>
              <a:ea typeface="DejaVu Sans"/>
            </a:endParaRPr>
          </a:p>
        </p:txBody>
      </p:sp>
      <p:sp>
        <p:nvSpPr>
          <p:cNvPr id="97" name="Прямоугольник 14"/>
          <p:cNvSpPr/>
          <p:nvPr/>
        </p:nvSpPr>
        <p:spPr>
          <a:xfrm>
            <a:off x="765000" y="2872029"/>
            <a:ext cx="7895160" cy="829543"/>
          </a:xfrm>
          <a:prstGeom prst="rect">
            <a:avLst/>
          </a:prstGeom>
          <a:noFill/>
          <a:ln>
            <a:noFill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cap="all" spc="-1" dirty="0">
                <a:latin typeface="Palatino Linotype"/>
                <a:ea typeface="DejaVu Sans"/>
              </a:rPr>
              <a:t>ИТОГИ деятельности </a:t>
            </a:r>
            <a:r>
              <a:rPr lang="ru-RU" sz="1600" b="1" strike="noStrike" cap="all" spc="-1" dirty="0" smtClean="0">
                <a:latin typeface="Palatino Linotype"/>
                <a:ea typeface="DejaVu Sans"/>
              </a:rPr>
              <a:t>Управления по </a:t>
            </a:r>
            <a:r>
              <a:rPr lang="ru-RU" sz="1600" b="1" strike="noStrike" cap="all" spc="-1" dirty="0">
                <a:latin typeface="Palatino Linotype"/>
                <a:ea typeface="DejaVu Sans"/>
              </a:rPr>
              <a:t>надзору за объектами нефтегазового </a:t>
            </a:r>
            <a:r>
              <a:rPr lang="ru-RU" sz="1600" b="1" strike="noStrike" cap="all" spc="-1" dirty="0" smtClean="0">
                <a:latin typeface="Palatino Linotype"/>
                <a:ea typeface="DejaVu Sans"/>
              </a:rPr>
              <a:t>комплекса, </a:t>
            </a:r>
            <a:r>
              <a:rPr lang="ru-RU" sz="1600" b="1" strike="noStrike" cap="all" spc="-1" dirty="0">
                <a:latin typeface="Palatino Linotype"/>
                <a:ea typeface="DejaVu Sans"/>
              </a:rPr>
              <a:t>анализ </a:t>
            </a:r>
            <a:r>
              <a:rPr lang="ru-RU" sz="1600" b="1" strike="noStrike" cap="all" spc="-1" dirty="0" smtClean="0">
                <a:latin typeface="Palatino Linotype"/>
                <a:ea typeface="DejaVu Sans"/>
              </a:rPr>
              <a:t>аварийности и травматизма за</a:t>
            </a:r>
            <a:r>
              <a:rPr lang="ru-RU" sz="1600" b="1" cap="all" spc="-1" dirty="0" smtClean="0">
                <a:latin typeface="Palatino Linotype"/>
              </a:rPr>
              <a:t> </a:t>
            </a:r>
            <a:r>
              <a:rPr lang="ru-RU" sz="1600" b="1" cap="all" spc="-1" dirty="0">
                <a:latin typeface="Palatino Linotype"/>
              </a:rPr>
              <a:t>2022 </a:t>
            </a:r>
            <a:r>
              <a:rPr lang="ru-RU" sz="1600" b="1" cap="all" spc="-1" dirty="0" smtClean="0">
                <a:latin typeface="Palatino Linotype"/>
              </a:rPr>
              <a:t>год.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98" name="Прямоугольник 12"/>
          <p:cNvSpPr/>
          <p:nvPr/>
        </p:nvSpPr>
        <p:spPr>
          <a:xfrm>
            <a:off x="4068000" y="4949640"/>
            <a:ext cx="4592520" cy="728640"/>
          </a:xfrm>
          <a:prstGeom prst="rect">
            <a:avLst/>
          </a:prstGeom>
          <a:noFill/>
          <a:ln>
            <a:noFill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ru-RU" sz="1400" b="1" strike="noStrike" spc="-1">
                <a:solidFill>
                  <a:srgbClr val="002060"/>
                </a:solidFill>
                <a:latin typeface="Palatino Linotype"/>
                <a:ea typeface="DejaVu Sans"/>
              </a:rPr>
              <a:t>Начальник межрегионального отдела  по надзору за объектами нефтегазового комплекса 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lang="ru-RU" sz="1400" b="1" strike="noStrike" spc="-1">
                <a:solidFill>
                  <a:srgbClr val="002060"/>
                </a:solidFill>
                <a:latin typeface="Palatino Linotype"/>
                <a:ea typeface="DejaVu Sans"/>
              </a:rPr>
              <a:t>Петров Игорь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Прямоугольник 17"/>
          <p:cNvSpPr/>
          <p:nvPr/>
        </p:nvSpPr>
        <p:spPr>
          <a:xfrm>
            <a:off x="4710960" y="5772240"/>
            <a:ext cx="540360" cy="30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400" b="1" strike="noStrike" spc="-1">
                <a:solidFill>
                  <a:srgbClr val="002060"/>
                </a:solidFill>
                <a:latin typeface="Palatino Linotype"/>
                <a:ea typeface="DejaVu Sans"/>
              </a:rPr>
              <a:t>2023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0" name="Picture 2"/>
          <p:cNvPicPr/>
          <p:nvPr/>
        </p:nvPicPr>
        <p:blipFill>
          <a:blip r:embed="rId3"/>
          <a:stretch/>
        </p:blipFill>
        <p:spPr>
          <a:xfrm>
            <a:off x="668880" y="479160"/>
            <a:ext cx="8321040" cy="651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878760" y="-993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2000" b="1" strike="noStrike" spc="-1">
                <a:solidFill>
                  <a:srgbClr val="002060"/>
                </a:solidFill>
                <a:latin typeface="Palatino Linotype"/>
              </a:rPr>
              <a:t>Графическое представление причин произошедших аварий</a:t>
            </a:r>
            <a:r>
              <a:rPr sz="2000"/>
              <a:t/>
            </a:r>
            <a:br>
              <a:rPr sz="2000"/>
            </a:br>
            <a:r>
              <a:rPr lang="ru-RU" sz="2000" b="1" strike="noStrike" spc="-1">
                <a:solidFill>
                  <a:srgbClr val="002060"/>
                </a:solidFill>
                <a:latin typeface="Palatino Linotype"/>
              </a:rPr>
              <a:t>на объектах трубопроводного транспорта</a:t>
            </a:r>
            <a:r>
              <a:rPr sz="2000"/>
              <a:t/>
            </a:r>
            <a:br>
              <a:rPr sz="2000"/>
            </a:b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78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79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80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81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82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83" name="Диаграмма 11"/>
          <p:cNvGraphicFramePr/>
          <p:nvPr/>
        </p:nvGraphicFramePr>
        <p:xfrm>
          <a:off x="179640" y="1946160"/>
          <a:ext cx="4319280" cy="313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4" name="Диаграмма 11"/>
          <p:cNvGraphicFramePr/>
          <p:nvPr/>
        </p:nvGraphicFramePr>
        <p:xfrm>
          <a:off x="4572000" y="1946160"/>
          <a:ext cx="4319280" cy="313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5" name="TextBox 12"/>
          <p:cNvSpPr/>
          <p:nvPr/>
        </p:nvSpPr>
        <p:spPr>
          <a:xfrm>
            <a:off x="251640" y="1860840"/>
            <a:ext cx="4211640" cy="302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D9D9D9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2021 г.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TextBox 13"/>
          <p:cNvSpPr/>
          <p:nvPr/>
        </p:nvSpPr>
        <p:spPr>
          <a:xfrm>
            <a:off x="4680000" y="1860840"/>
            <a:ext cx="4211640" cy="302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D9D9D9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2022 г.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022760" y="-27360"/>
            <a:ext cx="8228880" cy="907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0000"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Перечень компаний, осуществляющих эксплуатацию объектов трубопроводного транспорта,</a:t>
            </a:r>
            <a:r>
              <a:rPr sz="1800"/>
              <a:t/>
            </a:r>
            <a:br>
              <a:rPr sz="1800"/>
            </a:b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с высоким учетным уровнем аварийности за период с 2018 – 2022 гг.</a:t>
            </a:r>
            <a:r>
              <a:rPr sz="1800"/>
              <a:t/>
            </a:r>
            <a:br>
              <a:rPr sz="1800"/>
            </a:b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88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89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90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91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92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53000" lnSpcReduction="20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2060"/>
                </a:solidFill>
                <a:latin typeface="Palatino Linotype"/>
              </a:rPr>
              <a:t>ПАО «ГАЗПРОМ» </a:t>
            </a: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допущено</a:t>
            </a:r>
            <a:r>
              <a:rPr lang="ru-RU" sz="3200" b="1" strike="noStrike" spc="-1">
                <a:solidFill>
                  <a:srgbClr val="002060"/>
                </a:solidFill>
                <a:latin typeface="Palatino Linotype"/>
              </a:rPr>
              <a:t> 31 авария</a:t>
            </a: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,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из них: 8 аварий в 2018 г.; 5 аварий в 2019 г.; 7 аварий в 2020г.; 5 аварий в 2021 г;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6 аварий в 2022 г;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0000"/>
              </a:buClr>
              <a:buFont typeface="Arial"/>
              <a:buChar char="•"/>
            </a:pPr>
            <a:r>
              <a:rPr lang="ru-RU" sz="3200" b="0" i="1" strike="noStrike" spc="-1">
                <a:solidFill>
                  <a:srgbClr val="FF0000"/>
                </a:solidFill>
                <a:latin typeface="Palatino Linotype"/>
              </a:rPr>
              <a:t>ООО «Газпром трансгаз Югорск» - 7 аварий (2018, 2019, 2020);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0000"/>
              </a:buClr>
              <a:buFont typeface="Arial"/>
              <a:buChar char="•"/>
            </a:pPr>
            <a:r>
              <a:rPr lang="ru-RU" sz="3200" b="0" i="1" strike="noStrike" spc="-1">
                <a:solidFill>
                  <a:srgbClr val="FF0000"/>
                </a:solidFill>
                <a:latin typeface="Palatino Linotype"/>
              </a:rPr>
              <a:t>ООО «Газпром трансгаз Нижний Новгород» - 5 аварий (2018, 2020, 2022);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0000"/>
              </a:buClr>
              <a:buFont typeface="Arial"/>
              <a:buChar char="•"/>
            </a:pPr>
            <a:r>
              <a:rPr lang="ru-RU" sz="3200" b="0" i="1" strike="noStrike" spc="-1">
                <a:solidFill>
                  <a:srgbClr val="FF0000"/>
                </a:solidFill>
                <a:latin typeface="Palatino Linotype"/>
              </a:rPr>
              <a:t>ООО «Газпром трансгаз Москва» - 4 аварии (2018, 2019);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0000"/>
              </a:buClr>
              <a:buFont typeface="Arial"/>
              <a:buChar char="•"/>
            </a:pPr>
            <a:r>
              <a:rPr lang="ru-RU" sz="3200" b="0" i="1" strike="noStrike" spc="-1">
                <a:solidFill>
                  <a:srgbClr val="FF0000"/>
                </a:solidFill>
                <a:latin typeface="Palatino Linotype"/>
              </a:rPr>
              <a:t>ООО «Газпром трансгаз Чайковский» - 4 аварии (2019, 2020, 2021, 2022).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3200" b="1" strike="noStrike" spc="-1">
                <a:solidFill>
                  <a:srgbClr val="002060"/>
                </a:solidFill>
                <a:latin typeface="Palatino Linotype"/>
              </a:rPr>
              <a:t>ПАО «Транснефть» </a:t>
            </a: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– допущено </a:t>
            </a:r>
            <a:r>
              <a:rPr lang="ru-RU" sz="3200" b="1" strike="noStrike" spc="-1">
                <a:solidFill>
                  <a:srgbClr val="002060"/>
                </a:solidFill>
                <a:latin typeface="Palatino Linotype"/>
              </a:rPr>
              <a:t>4 аварии</a:t>
            </a: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, 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из них: 1 аварии в 2018 г.; 1 авария в 2019 г.; 1 авария в 2020 г.; 1 авария в 2022 г.;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3200" b="1" strike="noStrike" spc="-1">
                <a:solidFill>
                  <a:srgbClr val="002060"/>
                </a:solidFill>
                <a:latin typeface="Palatino Linotype"/>
              </a:rPr>
              <a:t>ПАО «НК «Роснефть» </a:t>
            </a: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допущено </a:t>
            </a:r>
            <a:r>
              <a:rPr lang="ru-RU" sz="3200" b="1" strike="noStrike" spc="-1">
                <a:solidFill>
                  <a:srgbClr val="002060"/>
                </a:solidFill>
                <a:latin typeface="Palatino Linotype"/>
              </a:rPr>
              <a:t>2 аварии</a:t>
            </a: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, 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3200" b="0" strike="noStrike" spc="-1">
                <a:solidFill>
                  <a:srgbClr val="002060"/>
                </a:solidFill>
                <a:latin typeface="Palatino Linotype"/>
              </a:rPr>
              <a:t>из них: 2 аварии в 2020 г.;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878760" y="-27360"/>
            <a:ext cx="8228880" cy="861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Графическое представление причин произошедших аварий на объектах газораспределения и газопотребления</a:t>
            </a:r>
            <a:r>
              <a:rPr sz="1800"/>
              <a:t/>
            </a:r>
            <a:br>
              <a:rPr sz="1800"/>
            </a:b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95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96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97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98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99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200" name="Диаграмма 11"/>
          <p:cNvGraphicFramePr/>
          <p:nvPr/>
        </p:nvGraphicFramePr>
        <p:xfrm>
          <a:off x="179640" y="2450160"/>
          <a:ext cx="4319280" cy="313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1" name="Диаграмма 11"/>
          <p:cNvGraphicFramePr/>
          <p:nvPr/>
        </p:nvGraphicFramePr>
        <p:xfrm>
          <a:off x="4572000" y="2450160"/>
          <a:ext cx="4319280" cy="313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2" name="TextBox 12"/>
          <p:cNvSpPr/>
          <p:nvPr/>
        </p:nvSpPr>
        <p:spPr>
          <a:xfrm>
            <a:off x="251640" y="2364840"/>
            <a:ext cx="4211640" cy="302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D9D9D9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2021 г.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TextBox 13"/>
          <p:cNvSpPr/>
          <p:nvPr/>
        </p:nvSpPr>
        <p:spPr>
          <a:xfrm>
            <a:off x="4680000" y="2364840"/>
            <a:ext cx="4211640" cy="302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D9D9D9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2022 г.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205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206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207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20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09" name="Rectangle 3"/>
          <p:cNvSpPr/>
          <p:nvPr/>
        </p:nvSpPr>
        <p:spPr>
          <a:xfrm>
            <a:off x="785880" y="41400"/>
            <a:ext cx="8273160" cy="53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500" b="1" strike="noStrike" spc="-1">
                <a:solidFill>
                  <a:srgbClr val="2D2D8A"/>
                </a:solidFill>
                <a:latin typeface="Palatino Linotype"/>
                <a:ea typeface="DejaVu Sans"/>
              </a:rPr>
              <a:t>Проблемные вопросы по направлению нефтегазового комплекса</a:t>
            </a:r>
            <a:endParaRPr lang="ru-RU" sz="15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10" name="Группа 55"/>
          <p:cNvGrpSpPr/>
          <p:nvPr/>
        </p:nvGrpSpPr>
        <p:grpSpPr>
          <a:xfrm>
            <a:off x="450720" y="1259640"/>
            <a:ext cx="8369280" cy="669240"/>
            <a:chOff x="450720" y="1259640"/>
            <a:chExt cx="8369280" cy="669240"/>
          </a:xfrm>
        </p:grpSpPr>
        <p:grpSp>
          <p:nvGrpSpPr>
            <p:cNvPr id="211" name="Группа 31"/>
            <p:cNvGrpSpPr/>
            <p:nvPr/>
          </p:nvGrpSpPr>
          <p:grpSpPr>
            <a:xfrm>
              <a:off x="782640" y="1324440"/>
              <a:ext cx="8037360" cy="539280"/>
              <a:chOff x="782640" y="1324440"/>
              <a:chExt cx="8037360" cy="539280"/>
            </a:xfrm>
          </p:grpSpPr>
          <p:sp>
            <p:nvSpPr>
              <p:cNvPr id="212" name="Прямоугольник 32"/>
              <p:cNvSpPr/>
              <p:nvPr/>
            </p:nvSpPr>
            <p:spPr>
              <a:xfrm>
                <a:off x="782640" y="1324440"/>
                <a:ext cx="8037360" cy="539280"/>
              </a:xfrm>
              <a:prstGeom prst="rect">
                <a:avLst/>
              </a:prstGeom>
              <a:solidFill>
                <a:srgbClr val="8064A2"/>
              </a:solidFill>
              <a:ln w="2540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sp>
            <p:nvSpPr>
              <p:cNvPr id="213" name="Прямоугольник 33"/>
              <p:cNvSpPr/>
              <p:nvPr/>
            </p:nvSpPr>
            <p:spPr>
              <a:xfrm>
                <a:off x="782640" y="1324440"/>
                <a:ext cx="8037360" cy="539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425880" tIns="30600" rIns="30600" bIns="30600" anchor="ctr">
                <a:noAutofit/>
              </a:bodyPr>
              <a:lstStyle/>
              <a:p>
                <a:pPr>
                  <a:lnSpc>
                    <a:spcPct val="90000"/>
                  </a:lnSpc>
                  <a:spcAft>
                    <a:spcPts val="420"/>
                  </a:spcAft>
                </a:pPr>
                <a:endParaRPr lang="ru-RU" sz="1200" b="1" strike="noStrike" spc="-1">
                  <a:solidFill>
                    <a:srgbClr val="FFFFFF"/>
                  </a:solidFill>
                  <a:latin typeface="Calibri"/>
                  <a:ea typeface="DejaVu Sans"/>
                </a:endParaRPr>
              </a:p>
            </p:txBody>
          </p:sp>
        </p:grpSp>
        <p:sp>
          <p:nvSpPr>
            <p:cNvPr id="214" name="Овал 34"/>
            <p:cNvSpPr/>
            <p:nvPr/>
          </p:nvSpPr>
          <p:spPr>
            <a:xfrm>
              <a:off x="450720" y="1259640"/>
              <a:ext cx="663120" cy="6692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8064A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15" name="Прямоугольник 58"/>
            <p:cNvSpPr/>
            <p:nvPr/>
          </p:nvSpPr>
          <p:spPr>
            <a:xfrm>
              <a:off x="1180800" y="1372680"/>
              <a:ext cx="7639200" cy="45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1200" b="1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Проблема наличия бесхозяйных объектов в системе газораспределения и </a:t>
              </a:r>
              <a:r>
                <a:rPr lang="ru-RU" sz="1200" b="1" strike="noStrike" spc="-1" dirty="0" err="1">
                  <a:solidFill>
                    <a:srgbClr val="FFFFFF"/>
                  </a:solidFill>
                  <a:latin typeface="Arial"/>
                  <a:ea typeface="DejaVu Sans"/>
                </a:rPr>
                <a:t>газопотребления</a:t>
              </a:r>
              <a:r>
                <a:rPr lang="ru-RU" sz="1200" b="1" strike="noStrike" spc="-1" dirty="0">
                  <a:solidFill>
                    <a:srgbClr val="FFFFFF"/>
                  </a:solidFill>
                  <a:latin typeface="Arial"/>
                  <a:ea typeface="DejaVu Sans"/>
                </a:rPr>
                <a:t>          и не ликвидированных и не зарегистрированных скважин </a:t>
              </a:r>
              <a:endParaRPr lang="ru-RU" sz="1200" b="0" strike="noStrike" spc="-1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216" name="Группа 61"/>
          <p:cNvGrpSpPr/>
          <p:nvPr/>
        </p:nvGrpSpPr>
        <p:grpSpPr>
          <a:xfrm>
            <a:off x="775800" y="2096280"/>
            <a:ext cx="8044200" cy="669240"/>
            <a:chOff x="775800" y="2096280"/>
            <a:chExt cx="8044200" cy="669240"/>
          </a:xfrm>
        </p:grpSpPr>
        <p:grpSp>
          <p:nvGrpSpPr>
            <p:cNvPr id="217" name="Группа 10"/>
            <p:cNvGrpSpPr/>
            <p:nvPr/>
          </p:nvGrpSpPr>
          <p:grpSpPr>
            <a:xfrm>
              <a:off x="1114920" y="2107440"/>
              <a:ext cx="7705080" cy="647280"/>
              <a:chOff x="1114920" y="2107440"/>
              <a:chExt cx="7705080" cy="647280"/>
            </a:xfrm>
          </p:grpSpPr>
          <p:sp>
            <p:nvSpPr>
              <p:cNvPr id="218" name="Прямоугольник 13"/>
              <p:cNvSpPr/>
              <p:nvPr/>
            </p:nvSpPr>
            <p:spPr>
              <a:xfrm>
                <a:off x="1114920" y="2107440"/>
                <a:ext cx="7705080" cy="647280"/>
              </a:xfrm>
              <a:prstGeom prst="rect">
                <a:avLst/>
              </a:prstGeom>
              <a:solidFill>
                <a:srgbClr val="7160A8"/>
              </a:solidFill>
              <a:ln w="25400">
                <a:solidFill>
                  <a:srgbClr val="FFFFFF"/>
                </a:solidFill>
                <a:miter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sp>
            <p:nvSpPr>
              <p:cNvPr id="219" name="Прямоугольник 14"/>
              <p:cNvSpPr/>
              <p:nvPr/>
            </p:nvSpPr>
            <p:spPr>
              <a:xfrm>
                <a:off x="1114920" y="2107440"/>
                <a:ext cx="7705080" cy="647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425880" tIns="30600" rIns="30600" bIns="30600" anchor="ctr">
                <a:noAutofit/>
              </a:bodyPr>
              <a:lstStyle/>
              <a:p>
                <a:pPr>
                  <a:lnSpc>
                    <a:spcPct val="90000"/>
                  </a:lnSpc>
                  <a:spcAft>
                    <a:spcPts val="420"/>
                  </a:spcAft>
                </a:pPr>
                <a:endParaRPr lang="ru-RU" sz="1200" b="1" strike="noStrike" spc="-1">
                  <a:solidFill>
                    <a:srgbClr val="FFFFFF"/>
                  </a:solidFill>
                  <a:latin typeface="Calibri"/>
                  <a:ea typeface="DejaVu Sans"/>
                </a:endParaRPr>
              </a:p>
            </p:txBody>
          </p:sp>
        </p:grpSp>
        <p:sp>
          <p:nvSpPr>
            <p:cNvPr id="220" name="Овал 11"/>
            <p:cNvSpPr/>
            <p:nvPr/>
          </p:nvSpPr>
          <p:spPr>
            <a:xfrm>
              <a:off x="775800" y="2096280"/>
              <a:ext cx="669600" cy="6692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7160A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21" name="Прямоугольник 64"/>
            <p:cNvSpPr/>
            <p:nvPr/>
          </p:nvSpPr>
          <p:spPr>
            <a:xfrm>
              <a:off x="1513800" y="2108160"/>
              <a:ext cx="7306200" cy="63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1200" b="1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Старение основного технологического оборудования, изношенность основных производственных фондов и проблематика модернизации нефтеперерабатывающих производств с целью недопущения повышения уровня износа оборудования</a:t>
              </a:r>
              <a:endParaRPr lang="ru-RU" sz="12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222" name="Группа 67"/>
          <p:cNvGrpSpPr/>
          <p:nvPr/>
        </p:nvGrpSpPr>
        <p:grpSpPr>
          <a:xfrm>
            <a:off x="1297800" y="3868200"/>
            <a:ext cx="7522200" cy="669240"/>
            <a:chOff x="1297800" y="3868200"/>
            <a:chExt cx="7522200" cy="669240"/>
          </a:xfrm>
        </p:grpSpPr>
        <p:grpSp>
          <p:nvGrpSpPr>
            <p:cNvPr id="223" name="Группа 23"/>
            <p:cNvGrpSpPr/>
            <p:nvPr/>
          </p:nvGrpSpPr>
          <p:grpSpPr>
            <a:xfrm>
              <a:off x="1626840" y="3879360"/>
              <a:ext cx="7193160" cy="647280"/>
              <a:chOff x="1626840" y="3879360"/>
              <a:chExt cx="7193160" cy="647280"/>
            </a:xfrm>
          </p:grpSpPr>
          <p:sp>
            <p:nvSpPr>
              <p:cNvPr id="224" name="Прямоугольник 25"/>
              <p:cNvSpPr/>
              <p:nvPr/>
            </p:nvSpPr>
            <p:spPr>
              <a:xfrm>
                <a:off x="1626840" y="3879360"/>
                <a:ext cx="7193160" cy="647280"/>
              </a:xfrm>
              <a:prstGeom prst="rect">
                <a:avLst/>
              </a:prstGeom>
              <a:solidFill>
                <a:srgbClr val="4F91C0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sp>
            <p:nvSpPr>
              <p:cNvPr id="225" name="Прямоугольник 26"/>
              <p:cNvSpPr/>
              <p:nvPr/>
            </p:nvSpPr>
            <p:spPr>
              <a:xfrm>
                <a:off x="1626840" y="3879360"/>
                <a:ext cx="7193160" cy="647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425880" tIns="30600" rIns="30600" bIns="30600" anchor="ctr">
                <a:noAutofit/>
              </a:bodyPr>
              <a:lstStyle/>
              <a:p>
                <a:pPr>
                  <a:lnSpc>
                    <a:spcPct val="90000"/>
                  </a:lnSpc>
                  <a:spcAft>
                    <a:spcPts val="420"/>
                  </a:spcAft>
                </a:pPr>
                <a:endParaRPr lang="ru-RU" sz="1200" b="1" strike="noStrike" spc="-1">
                  <a:solidFill>
                    <a:srgbClr val="FFFFFF"/>
                  </a:solidFill>
                  <a:latin typeface="Calibri"/>
                  <a:ea typeface="DejaVu Sans"/>
                </a:endParaRPr>
              </a:p>
            </p:txBody>
          </p:sp>
        </p:grpSp>
        <p:sp>
          <p:nvSpPr>
            <p:cNvPr id="226" name="Овал 24"/>
            <p:cNvSpPr/>
            <p:nvPr/>
          </p:nvSpPr>
          <p:spPr>
            <a:xfrm>
              <a:off x="1297800" y="3868200"/>
              <a:ext cx="657000" cy="6692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4F91C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27" name="Прямоугольник 70"/>
            <p:cNvSpPr/>
            <p:nvPr/>
          </p:nvSpPr>
          <p:spPr>
            <a:xfrm>
              <a:off x="2021040" y="3880080"/>
              <a:ext cx="6798960" cy="63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1200" b="1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Снижение уровня квалификации персонала, качества выполняемых работ</a:t>
              </a:r>
              <a:endParaRPr lang="ru-RU" sz="1200" b="0" strike="noStrike" spc="-1">
                <a:solidFill>
                  <a:srgbClr val="000000"/>
                </a:solidFill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lang="ru-RU" sz="1200" b="1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и ответственности при подготовке к выполнению работ повышенной опасности подрядными организациями</a:t>
              </a:r>
              <a:endParaRPr lang="ru-RU" sz="12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228" name="Группа 79"/>
          <p:cNvGrpSpPr/>
          <p:nvPr/>
        </p:nvGrpSpPr>
        <p:grpSpPr>
          <a:xfrm>
            <a:off x="955080" y="2986920"/>
            <a:ext cx="7864920" cy="719280"/>
            <a:chOff x="955080" y="2986920"/>
            <a:chExt cx="7864920" cy="719280"/>
          </a:xfrm>
        </p:grpSpPr>
        <p:grpSp>
          <p:nvGrpSpPr>
            <p:cNvPr id="229" name="Группа 43"/>
            <p:cNvGrpSpPr/>
            <p:nvPr/>
          </p:nvGrpSpPr>
          <p:grpSpPr>
            <a:xfrm>
              <a:off x="1343160" y="2987280"/>
              <a:ext cx="7476840" cy="718560"/>
              <a:chOff x="1343160" y="2987280"/>
              <a:chExt cx="7476840" cy="718560"/>
            </a:xfrm>
          </p:grpSpPr>
          <p:sp>
            <p:nvSpPr>
              <p:cNvPr id="230" name="Прямоугольник 44"/>
              <p:cNvSpPr/>
              <p:nvPr/>
            </p:nvSpPr>
            <p:spPr>
              <a:xfrm>
                <a:off x="1343160" y="2987280"/>
                <a:ext cx="7476840" cy="718560"/>
              </a:xfrm>
              <a:prstGeom prst="rect">
                <a:avLst/>
              </a:prstGeom>
              <a:solidFill>
                <a:srgbClr val="4F91C0"/>
              </a:solidFill>
              <a:ln w="2540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sp>
            <p:nvSpPr>
              <p:cNvPr id="231" name="Прямоугольник 45"/>
              <p:cNvSpPr/>
              <p:nvPr/>
            </p:nvSpPr>
            <p:spPr>
              <a:xfrm>
                <a:off x="1343160" y="2987280"/>
                <a:ext cx="7476840" cy="718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425880" tIns="30600" rIns="30600" bIns="30600" anchor="ctr">
                <a:noAutofit/>
              </a:bodyPr>
              <a:lstStyle/>
              <a:p>
                <a:pPr>
                  <a:lnSpc>
                    <a:spcPct val="90000"/>
                  </a:lnSpc>
                  <a:spcAft>
                    <a:spcPts val="420"/>
                  </a:spcAft>
                </a:pPr>
                <a:endParaRPr lang="ru-RU" sz="1200" b="1" strike="noStrike" spc="-1">
                  <a:solidFill>
                    <a:srgbClr val="FFFFFF"/>
                  </a:solidFill>
                  <a:latin typeface="Calibri"/>
                  <a:ea typeface="DejaVu Sans"/>
                </a:endParaRPr>
              </a:p>
            </p:txBody>
          </p:sp>
        </p:grpSp>
        <p:sp>
          <p:nvSpPr>
            <p:cNvPr id="232" name="Овал 46"/>
            <p:cNvSpPr/>
            <p:nvPr/>
          </p:nvSpPr>
          <p:spPr>
            <a:xfrm>
              <a:off x="955080" y="2986920"/>
              <a:ext cx="708840" cy="7192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4F91C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33" name="Прямоугольник 82"/>
            <p:cNvSpPr/>
            <p:nvPr/>
          </p:nvSpPr>
          <p:spPr>
            <a:xfrm>
              <a:off x="1681560" y="3024000"/>
              <a:ext cx="7138440" cy="63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ru-RU" sz="1200" b="1" strike="noStrike" spc="-1">
                  <a:solidFill>
                    <a:srgbClr val="FFFFFF"/>
                  </a:solidFill>
                  <a:latin typeface="Arial"/>
                  <a:ea typeface="DejaVu Sans"/>
                </a:rPr>
                <a:t>Существующие методы диагностирования, применяемые при проведении экспертизы промышленной безопасности, часто являются недостаточно эффективными и не позволяют в полной мере оценить техническое состояние объекта экспертизы</a:t>
              </a:r>
              <a:endParaRPr lang="ru-RU" sz="12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 idx="4294967295"/>
          </p:nvPr>
        </p:nvSpPr>
        <p:spPr>
          <a:xfrm>
            <a:off x="1022760" y="-27360"/>
            <a:ext cx="8228880" cy="907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2060"/>
                </a:solidFill>
                <a:latin typeface="Palatino Linotype"/>
              </a:rPr>
              <a:t>Перечень </a:t>
            </a:r>
            <a:r>
              <a:rPr lang="ru-RU" sz="1800" b="1" strike="noStrike" spc="-1" dirty="0" smtClean="0">
                <a:solidFill>
                  <a:srgbClr val="002060"/>
                </a:solidFill>
                <a:latin typeface="Palatino Linotype"/>
              </a:rPr>
              <a:t>бесхозяйных объектов сетей газоснабжения по Ульяновской области </a:t>
            </a:r>
            <a:r>
              <a:rPr lang="ru-RU" sz="1800" b="1" strike="noStrike" spc="-1" dirty="0">
                <a:solidFill>
                  <a:srgbClr val="002060"/>
                </a:solidFill>
                <a:latin typeface="Palatino Linotype"/>
              </a:rPr>
              <a:t>за период с </a:t>
            </a:r>
            <a:r>
              <a:rPr lang="ru-RU" sz="1800" b="1" strike="noStrike" spc="-1" dirty="0" smtClean="0">
                <a:solidFill>
                  <a:srgbClr val="002060"/>
                </a:solidFill>
                <a:latin typeface="Palatino Linotype"/>
              </a:rPr>
              <a:t>2022 – </a:t>
            </a:r>
            <a:r>
              <a:rPr lang="en-US" sz="1800" b="1" strike="noStrike" spc="-1" dirty="0" smtClean="0">
                <a:solidFill>
                  <a:srgbClr val="002060"/>
                </a:solidFill>
                <a:latin typeface="Palatino Linotype"/>
              </a:rPr>
              <a:t>I </a:t>
            </a:r>
            <a:r>
              <a:rPr lang="ru-RU" sz="1800" b="1" strike="noStrike" spc="-1" dirty="0" smtClean="0">
                <a:solidFill>
                  <a:srgbClr val="002060"/>
                </a:solidFill>
                <a:latin typeface="Palatino Linotype"/>
              </a:rPr>
              <a:t>квартал 2023 </a:t>
            </a:r>
            <a:r>
              <a:rPr lang="ru-RU" sz="1800" b="1" strike="noStrike" spc="-1" dirty="0">
                <a:solidFill>
                  <a:srgbClr val="002060"/>
                </a:solidFill>
                <a:latin typeface="Palatino Linotype"/>
              </a:rPr>
              <a:t>гг.</a:t>
            </a:r>
            <a:r>
              <a:rPr sz="1800" dirty="0"/>
              <a:t/>
            </a:r>
            <a:br>
              <a:rPr sz="1800" dirty="0"/>
            </a:b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88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89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90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91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92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2" name="Объект 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4339990"/>
              </p:ext>
            </p:extLst>
          </p:nvPr>
        </p:nvGraphicFramePr>
        <p:xfrm>
          <a:off x="1115616" y="1600200"/>
          <a:ext cx="7200800" cy="27137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5278"/>
                <a:gridCol w="1011207"/>
                <a:gridCol w="1083036"/>
                <a:gridCol w="2561279"/>
              </a:tblGrid>
              <a:tr h="7871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газопроводов, технологического оборудования.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01.01.2022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01.05.2023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Увеличение,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уменьшение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+/-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32159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Ульяновская область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0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газопроводы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39,6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39,6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7098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Пункт редуцирования газа (ПРГ)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66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235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236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237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238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39" name="TextBox 13"/>
          <p:cNvSpPr/>
          <p:nvPr/>
        </p:nvSpPr>
        <p:spPr>
          <a:xfrm>
            <a:off x="467640" y="1700640"/>
            <a:ext cx="8208360" cy="34148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7200" b="1" strike="noStrike" spc="-1" dirty="0" smtClean="0">
                <a:latin typeface="Palatino Linotype"/>
                <a:ea typeface="DejaVu Sans"/>
              </a:rPr>
              <a:t>Спасибо</a:t>
            </a:r>
            <a:endParaRPr lang="ru-RU" sz="7200" b="0" strike="noStrike" spc="-1" dirty="0" smtClean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7200" b="1" strike="noStrike" spc="-1" dirty="0" smtClean="0">
                <a:latin typeface="Palatino Linotype"/>
                <a:ea typeface="DejaVu Sans"/>
              </a:rPr>
              <a:t> за</a:t>
            </a:r>
            <a:endParaRPr lang="ru-RU" sz="7200" b="0" strike="noStrike" spc="-1" dirty="0" smtClean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7200" b="1" strike="noStrike" spc="-1" smtClean="0">
                <a:latin typeface="Palatino Linotype"/>
                <a:ea typeface="DejaVu Sans"/>
              </a:rPr>
              <a:t> внимание!</a:t>
            </a:r>
            <a:endParaRPr lang="ru-RU" sz="7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02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03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04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0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06" name="Прямоугольник 1"/>
          <p:cNvSpPr/>
          <p:nvPr/>
        </p:nvSpPr>
        <p:spPr>
          <a:xfrm>
            <a:off x="2286000" y="3008880"/>
            <a:ext cx="4571280" cy="2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90000"/>
              </a:lnSpc>
            </a:pPr>
            <a:endParaRPr lang="ru-RU" sz="1400" b="1" strike="noStrike" cap="all" spc="-1">
              <a:solidFill>
                <a:srgbClr val="002060"/>
              </a:solidFill>
              <a:latin typeface="Palatino Linotype"/>
              <a:ea typeface="DejaVu Sans"/>
            </a:endParaRPr>
          </a:p>
        </p:txBody>
      </p:sp>
      <p:sp>
        <p:nvSpPr>
          <p:cNvPr id="107" name="Прямоугольник 3"/>
          <p:cNvSpPr/>
          <p:nvPr/>
        </p:nvSpPr>
        <p:spPr>
          <a:xfrm>
            <a:off x="1124640" y="176040"/>
            <a:ext cx="7798680" cy="28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b="1" strike="noStrike" spc="-1">
                <a:solidFill>
                  <a:srgbClr val="002060"/>
                </a:solidFill>
                <a:latin typeface="Palatino Linotype"/>
                <a:ea typeface="DejaVu Sans"/>
              </a:rPr>
              <a:t>Сфера деятельности Управления в области промышленной безопасности.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8" name="Picture 2"/>
          <p:cNvPicPr/>
          <p:nvPr/>
        </p:nvPicPr>
        <p:blipFill>
          <a:blip r:embed="rId3"/>
          <a:stretch/>
        </p:blipFill>
        <p:spPr>
          <a:xfrm>
            <a:off x="1043608" y="1916832"/>
            <a:ext cx="7569392" cy="1818888"/>
          </a:xfrm>
          <a:prstGeom prst="rect">
            <a:avLst/>
          </a:prstGeom>
          <a:ln w="0">
            <a:noFill/>
          </a:ln>
        </p:spPr>
      </p:pic>
      <p:pic>
        <p:nvPicPr>
          <p:cNvPr id="109" name="Picture 3"/>
          <p:cNvPicPr/>
          <p:nvPr/>
        </p:nvPicPr>
        <p:blipFill>
          <a:blip r:embed="rId4"/>
          <a:stretch/>
        </p:blipFill>
        <p:spPr>
          <a:xfrm>
            <a:off x="1043608" y="4365104"/>
            <a:ext cx="7569752" cy="179377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55640" y="27540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13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14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15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16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17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18" name="Таблица 9"/>
          <p:cNvGraphicFramePr/>
          <p:nvPr/>
        </p:nvGraphicFramePr>
        <p:xfrm>
          <a:off x="539640" y="1640880"/>
          <a:ext cx="5399640" cy="937260"/>
        </p:xfrm>
        <a:graphic>
          <a:graphicData uri="http://schemas.openxmlformats.org/drawingml/2006/table">
            <a:tbl>
              <a:tblPr/>
              <a:tblGrid>
                <a:gridCol w="1438560"/>
                <a:gridCol w="925200"/>
                <a:gridCol w="1038240"/>
                <a:gridCol w="969120"/>
                <a:gridCol w="1028520"/>
              </a:tblGrid>
              <a:tr h="2584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900" b="1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ОПО НГК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900" b="1" strike="noStrike" spc="-1">
                          <a:solidFill>
                            <a:srgbClr val="FFFFFF"/>
                          </a:solidFill>
                          <a:latin typeface="Arial"/>
                        </a:rPr>
                        <a:t>Распределение по классам опасности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584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900" b="1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Всего: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en-US" sz="9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I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en-US" sz="9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II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en-US" sz="9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III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en-US" sz="9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IV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4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6404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69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446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5318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2060"/>
                          </a:solidFill>
                          <a:latin typeface="Arial"/>
                        </a:rPr>
                        <a:t>571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4640" marR="4464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9" name="Содержимое 9"/>
          <p:cNvSpPr/>
          <p:nvPr/>
        </p:nvSpPr>
        <p:spPr>
          <a:xfrm>
            <a:off x="6575760" y="1640880"/>
            <a:ext cx="2376720" cy="348588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solidFill>
              <a:srgbClr val="A6A6A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14200" lvl="1" indent="-214200">
              <a:lnSpc>
                <a:spcPct val="100000"/>
              </a:lnSpc>
              <a:spcBef>
                <a:spcPts val="85"/>
              </a:spcBef>
              <a:buClr>
                <a:srgbClr val="002060"/>
              </a:buClr>
              <a:buFont typeface="Wingdings" charset="2"/>
              <a:buChar char=""/>
            </a:pPr>
            <a:r>
              <a:rPr lang="ru-RU" sz="1400" b="1" strike="noStrike" spc="-1">
                <a:solidFill>
                  <a:srgbClr val="002060"/>
                </a:solidFill>
                <a:latin typeface="Arial"/>
                <a:ea typeface="Tahoma"/>
              </a:rPr>
              <a:t>надзор в нефтегазодобывающей промышленности 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 marL="214200" lvl="1" indent="-214200">
              <a:lnSpc>
                <a:spcPct val="100000"/>
              </a:lnSpc>
              <a:spcBef>
                <a:spcPts val="85"/>
              </a:spcBef>
              <a:buClr>
                <a:srgbClr val="002060"/>
              </a:buClr>
              <a:buFont typeface="Wingdings" charset="2"/>
              <a:buChar char=""/>
              <a:tabLst>
                <a:tab pos="0" algn="l"/>
              </a:tabLst>
            </a:pPr>
            <a:r>
              <a:rPr lang="ru-RU" sz="1400" b="1" strike="noStrike" spc="-1">
                <a:solidFill>
                  <a:srgbClr val="002060"/>
                </a:solidFill>
                <a:latin typeface="Arial"/>
                <a:ea typeface="Tahoma"/>
              </a:rPr>
              <a:t>надзор за объектами трубопроводного транспорта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 marL="214200" lvl="1" indent="-214200">
              <a:lnSpc>
                <a:spcPct val="100000"/>
              </a:lnSpc>
              <a:spcBef>
                <a:spcPts val="85"/>
              </a:spcBef>
              <a:buClr>
                <a:srgbClr val="002060"/>
              </a:buClr>
              <a:buFont typeface="Wingdings" charset="2"/>
              <a:buChar char=""/>
              <a:tabLst>
                <a:tab pos="0" algn="l"/>
              </a:tabLst>
            </a:pPr>
            <a:r>
              <a:rPr lang="ru-RU" sz="1400" b="1" strike="noStrike" spc="-1">
                <a:solidFill>
                  <a:srgbClr val="002060"/>
                </a:solidFill>
                <a:latin typeface="Arial"/>
                <a:ea typeface="Tahoma"/>
              </a:rPr>
              <a:t>надзор за объектами газораспределения и газопотребления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0" name="Диаграмма 10"/>
          <p:cNvGraphicFramePr/>
          <p:nvPr/>
        </p:nvGraphicFramePr>
        <p:xfrm>
          <a:off x="540000" y="2565000"/>
          <a:ext cx="5399640" cy="350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1" name="Прямоугольник 15"/>
          <p:cNvSpPr/>
          <p:nvPr/>
        </p:nvSpPr>
        <p:spPr>
          <a:xfrm>
            <a:off x="2403360" y="0"/>
            <a:ext cx="4571280" cy="58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  <a:ea typeface="DejaVu Sans"/>
              </a:rPr>
              <a:t>Осуществление надзора за объектами нефтегазового комплекса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-2962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0000"/>
                </a:solidFill>
                <a:latin typeface="Palatino Linotype"/>
              </a:rPr>
              <a:t>Показатели контрольно-надзорной деятельности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3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24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25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26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27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28" name="Таблица 10"/>
          <p:cNvGraphicFramePr/>
          <p:nvPr/>
        </p:nvGraphicFramePr>
        <p:xfrm>
          <a:off x="251640" y="1410120"/>
          <a:ext cx="8710920" cy="6188922"/>
        </p:xfrm>
        <a:graphic>
          <a:graphicData uri="http://schemas.openxmlformats.org/drawingml/2006/table">
            <a:tbl>
              <a:tblPr/>
              <a:tblGrid>
                <a:gridCol w="2842560"/>
                <a:gridCol w="684360"/>
                <a:gridCol w="824400"/>
                <a:gridCol w="824400"/>
                <a:gridCol w="686880"/>
                <a:gridCol w="692280"/>
                <a:gridCol w="692280"/>
                <a:gridCol w="819360"/>
                <a:gridCol w="322200"/>
                <a:gridCol w="322200"/>
              </a:tblGrid>
              <a:tr h="14976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Наименование показателя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ГС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МТТ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НД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45600">
                <a:tc v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2021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2022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+/-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2021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2022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+/-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2021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2022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+/-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99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Общее количество проверок (мероприятий по контролю), проведенных в отношении юридических лиц, индивидуальных предпринимателей, всего, в том числе: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2428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2496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+ 68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328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+120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341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301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-40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плановые проверки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536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111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- 425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-28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66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- 64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5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внеплановые проверки - всего, из них по следующим основаниям: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997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2385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+1388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-19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107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-106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49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по контролю за исполнением предписаний, выданных по результатам проведенной ранее проверки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500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111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- 389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-19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104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-103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72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по обращениям и заявлениям граждан,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5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в режиме постоянного государственного надзора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151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318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+167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168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298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+130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99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мероприятия по контролю, связанные с приемкой и пуском в эксплуатацию объектов и оборудования в соответствии с положениями нормативных правовых актов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1377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2271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+894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5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Выявлено правонарушений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7975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1617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- 6358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363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288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-75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982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471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-511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5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Общее количество административных наказаний, наложенных по итогам проверок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685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202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-483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84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78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178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59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-119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9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административное приостановление деятельности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43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-27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59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предупреждение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162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68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-94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7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+ 6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45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административный штраф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480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118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-362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83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78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-5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174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52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-122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49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Число аварий на ОПО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72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1" strike="noStrike" spc="-1">
                          <a:solidFill>
                            <a:schemeClr val="lt1"/>
                          </a:solidFill>
                          <a:latin typeface="Palatino Linotype"/>
                        </a:rPr>
                        <a:t>Число инцидентов на ОПО, всего, в том числе: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69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33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-36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1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0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900" b="0" strike="noStrike" spc="-1">
                          <a:solidFill>
                            <a:schemeClr val="dk1"/>
                          </a:solidFill>
                          <a:latin typeface="Palatino Linotype"/>
                        </a:rPr>
                        <a:t>-2</a:t>
                      </a:r>
                      <a:endParaRPr lang="ru-RU" sz="9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2400" marR="3240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36480" y="-25812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0000"/>
                </a:solidFill>
                <a:latin typeface="Palatino Linotype"/>
              </a:rPr>
              <a:t>Профилактические мероприятия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0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31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32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33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34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000000"/>
                </a:solidFill>
                <a:latin typeface="Palatino Linotype"/>
              </a:rPr>
              <a:t>При осуществлении федерального государственного надзора могут проводиться следующие виды профилактических мероприятий:</a:t>
            </a:r>
            <a:endParaRPr lang="ru-RU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000000"/>
                </a:solidFill>
                <a:latin typeface="Palatino Linotype"/>
              </a:rPr>
              <a:t>а) информирование:- 457;</a:t>
            </a:r>
            <a:endParaRPr lang="ru-RU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000000"/>
                </a:solidFill>
                <a:latin typeface="Palatino Linotype"/>
              </a:rPr>
              <a:t>б) обобщение правоприменительной практики:-4;</a:t>
            </a:r>
            <a:endParaRPr lang="ru-RU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000000"/>
                </a:solidFill>
                <a:latin typeface="Palatino Linotype"/>
              </a:rPr>
              <a:t>в) объявление предостережений: - 129;</a:t>
            </a:r>
            <a:endParaRPr lang="ru-RU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000000"/>
                </a:solidFill>
                <a:latin typeface="Palatino Linotype"/>
              </a:rPr>
              <a:t>г) меры стимулирования добросовестности: - 2, предусматривающие оценку соответствия организации, эксплуатирующей опасные производственные объекты, критериям добросовестности за 5 лет;</a:t>
            </a:r>
            <a:endParaRPr lang="ru-RU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000000"/>
                </a:solidFill>
                <a:latin typeface="Palatino Linotype"/>
              </a:rPr>
              <a:t>д) консультирование:- 199.</a:t>
            </a:r>
            <a:endParaRPr lang="ru-RU" sz="22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806760" y="-23436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0000"/>
                </a:solidFill>
                <a:latin typeface="Palatino Linotype"/>
              </a:rPr>
              <a:t>Показатели аварийности на опасных производственных объектах нефтегазового комплекса Средне-Поволжского Управления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7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38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39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40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41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86000"/>
          </a:bodyPr>
          <a:lstStyle/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600" b="0" strike="noStrike" spc="-1" dirty="0">
                <a:solidFill>
                  <a:schemeClr val="tx1"/>
                </a:solidFill>
                <a:latin typeface="Palatino Linotype"/>
              </a:rPr>
              <a:t>За 2022 год на поднадзорных объектах нефтегазодобывающей промышленности, магистрального трубопровода, аварий и инцидентов не зарегистрировано.</a:t>
            </a:r>
            <a:endParaRPr lang="ru-RU" sz="2600" b="0" strike="noStrike" spc="-1" dirty="0">
              <a:solidFill>
                <a:schemeClr val="tx1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600" b="0" strike="noStrike" spc="-1" dirty="0">
                <a:solidFill>
                  <a:schemeClr val="tx1"/>
                </a:solidFill>
                <a:latin typeface="Palatino Linotype"/>
              </a:rPr>
              <a:t>На объектах газораспределения и </a:t>
            </a:r>
            <a:r>
              <a:rPr lang="ru-RU" sz="2600" b="0" strike="noStrike" spc="-1" dirty="0" err="1">
                <a:solidFill>
                  <a:schemeClr val="tx1"/>
                </a:solidFill>
                <a:latin typeface="Palatino Linotype"/>
              </a:rPr>
              <a:t>газопотребления</a:t>
            </a:r>
            <a:r>
              <a:rPr lang="ru-RU" sz="2600" b="0" strike="noStrike" spc="-1" dirty="0">
                <a:solidFill>
                  <a:schemeClr val="tx1"/>
                </a:solidFill>
                <a:latin typeface="Palatino Linotype"/>
              </a:rPr>
              <a:t> в 2022 году  по Самарской области произошло 22 инцидента при эксплуатации сетей газораспределения, </a:t>
            </a:r>
            <a:endParaRPr lang="ru-RU" sz="2600" b="0" strike="noStrike" spc="-1" dirty="0">
              <a:solidFill>
                <a:schemeClr val="tx1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600" b="0" strike="noStrike" spc="-1" dirty="0">
                <a:solidFill>
                  <a:schemeClr val="tx1"/>
                </a:solidFill>
                <a:latin typeface="Palatino Linotype"/>
              </a:rPr>
              <a:t>по Ульяновской области  - 9 инцидентов, </a:t>
            </a:r>
            <a:endParaRPr lang="ru-RU" sz="2600" b="0" strike="noStrike" spc="-1" dirty="0">
              <a:solidFill>
                <a:schemeClr val="tx1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600" b="0" strike="noStrike" spc="-1" dirty="0">
                <a:solidFill>
                  <a:schemeClr val="tx1"/>
                </a:solidFill>
                <a:latin typeface="Palatino Linotype"/>
              </a:rPr>
              <a:t>по Саратовской области – 1 инцидент, </a:t>
            </a:r>
            <a:endParaRPr lang="ru-RU" sz="2600" b="0" strike="noStrike" spc="-1" dirty="0">
              <a:solidFill>
                <a:schemeClr val="tx1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600" b="0" strike="noStrike" spc="-1" dirty="0">
                <a:solidFill>
                  <a:schemeClr val="tx1"/>
                </a:solidFill>
                <a:latin typeface="Palatino Linotype"/>
              </a:rPr>
              <a:t>по Пензенской области – 1 инцидент. </a:t>
            </a:r>
            <a:endParaRPr lang="ru-RU" sz="2600" b="0" strike="noStrike" spc="-1" dirty="0">
              <a:solidFill>
                <a:schemeClr val="tx1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600" b="0" strike="noStrike" spc="-1" dirty="0">
                <a:solidFill>
                  <a:schemeClr val="tx1"/>
                </a:solidFill>
                <a:latin typeface="Palatino Linotype"/>
              </a:rPr>
              <a:t>Причинами  инцидентов являлись  - 25 - отказов или повреждение технических устройств и 8- отклонений от режима технологического процесса.</a:t>
            </a:r>
            <a:endParaRPr lang="ru-RU" sz="2600" b="0" strike="noStrike" spc="-1" dirty="0">
              <a:solidFill>
                <a:schemeClr val="tx1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ru-RU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929160" y="-5760"/>
            <a:ext cx="8178840" cy="671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0000"/>
                </a:solidFill>
                <a:latin typeface="Palatino Linotype"/>
              </a:rPr>
              <a:t>Показатели аварийности на опасных производственных объектах нефтегазового комплекса в масштабах Российской Федерации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44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45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46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47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4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49" name="Диаграмма 7"/>
          <p:cNvGraphicFramePr/>
          <p:nvPr/>
        </p:nvGraphicFramePr>
        <p:xfrm>
          <a:off x="5290560" y="1207080"/>
          <a:ext cx="3601440" cy="2577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0" name="Диаграмма 29"/>
          <p:cNvGraphicFramePr/>
          <p:nvPr/>
        </p:nvGraphicFramePr>
        <p:xfrm>
          <a:off x="590400" y="1551960"/>
          <a:ext cx="3553560" cy="181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1" name="Содержимое 4"/>
          <p:cNvGraphicFramePr/>
          <p:nvPr/>
        </p:nvGraphicFramePr>
        <p:xfrm>
          <a:off x="312840" y="3623760"/>
          <a:ext cx="6709680" cy="299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2" name="TextBox 13"/>
          <p:cNvSpPr/>
          <p:nvPr/>
        </p:nvSpPr>
        <p:spPr>
          <a:xfrm>
            <a:off x="5290560" y="3881160"/>
            <a:ext cx="3601440" cy="591840"/>
          </a:xfrm>
          <a:prstGeom prst="rect">
            <a:avLst/>
          </a:prstGeom>
          <a:solidFill>
            <a:srgbClr val="F2DCDB"/>
          </a:solidFill>
          <a:ln w="9525">
            <a:solidFill>
              <a:srgbClr val="C0504D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182520" indent="-182520">
              <a:lnSpc>
                <a:spcPct val="100000"/>
              </a:lnSpc>
              <a:tabLst>
                <a:tab pos="0" algn="l"/>
              </a:tabLst>
            </a:pPr>
            <a:r>
              <a:rPr lang="ru-RU" sz="11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На</a:t>
            </a:r>
            <a:r>
              <a:rPr lang="ru-RU" sz="1100" b="1" strike="noStrike" spc="-1">
                <a:solidFill>
                  <a:srgbClr val="FF0000"/>
                </a:solidFill>
                <a:latin typeface="Times New Roman"/>
                <a:ea typeface="DejaVu Sans"/>
              </a:rPr>
              <a:t> </a:t>
            </a: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ОПО </a:t>
            </a:r>
            <a:r>
              <a:rPr lang="en-US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I </a:t>
            </a: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класса приходится </a:t>
            </a:r>
            <a:r>
              <a:rPr lang="ru-RU" sz="1100" b="1" strike="noStrike" spc="-1">
                <a:solidFill>
                  <a:srgbClr val="FF0000"/>
                </a:solidFill>
                <a:latin typeface="Times New Roman"/>
                <a:ea typeface="DejaVu Sans"/>
              </a:rPr>
              <a:t>33,3%</a:t>
            </a: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 аварий </a:t>
            </a:r>
            <a:endParaRPr lang="ru-RU" sz="1100" b="0" strike="noStrike" spc="-1">
              <a:solidFill>
                <a:srgbClr val="000000"/>
              </a:solidFill>
              <a:latin typeface="Arial"/>
            </a:endParaRPr>
          </a:p>
          <a:p>
            <a:pPr marL="182520" indent="-182520">
              <a:lnSpc>
                <a:spcPct val="100000"/>
              </a:lnSpc>
              <a:tabLst>
                <a:tab pos="0" algn="l"/>
              </a:tabLst>
            </a:pP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или </a:t>
            </a:r>
            <a:r>
              <a:rPr lang="ru-RU" sz="1100" b="1" strike="noStrike" spc="-1">
                <a:solidFill>
                  <a:srgbClr val="FF0000"/>
                </a:solidFill>
                <a:latin typeface="Times New Roman"/>
                <a:ea typeface="DejaVu Sans"/>
              </a:rPr>
              <a:t>1</a:t>
            </a: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 авария на </a:t>
            </a:r>
            <a:r>
              <a:rPr lang="ru-RU" sz="1100" b="1" strike="noStrike" spc="-1">
                <a:solidFill>
                  <a:srgbClr val="FF0000"/>
                </a:solidFill>
                <a:latin typeface="Times New Roman"/>
                <a:ea typeface="DejaVu Sans"/>
              </a:rPr>
              <a:t>122</a:t>
            </a: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 ОПО </a:t>
            </a:r>
            <a:r>
              <a:rPr lang="en-US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I </a:t>
            </a: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класса.</a:t>
            </a:r>
            <a:endParaRPr lang="ru-RU" sz="1100" b="0" strike="noStrike" spc="-1">
              <a:solidFill>
                <a:srgbClr val="000000"/>
              </a:solidFill>
              <a:latin typeface="Arial"/>
            </a:endParaRPr>
          </a:p>
          <a:p>
            <a:pPr marL="182520" indent="-182520">
              <a:lnSpc>
                <a:spcPct val="100000"/>
              </a:lnSpc>
              <a:tabLst>
                <a:tab pos="0" algn="l"/>
              </a:tabLst>
            </a:pP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На ОПО </a:t>
            </a:r>
            <a:r>
              <a:rPr lang="en-US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III </a:t>
            </a:r>
            <a:r>
              <a:rPr lang="ru-RU" sz="1100" b="1" strike="noStrike" spc="-1">
                <a:solidFill>
                  <a:srgbClr val="002060"/>
                </a:solidFill>
                <a:latin typeface="Times New Roman"/>
                <a:ea typeface="DejaVu Sans"/>
              </a:rPr>
              <a:t>класса 1 авария на 3391 ОПО</a:t>
            </a:r>
            <a:endParaRPr lang="ru-RU" sz="11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62760" y="-19620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0000"/>
                </a:solidFill>
                <a:latin typeface="Palatino Linotype"/>
              </a:rPr>
              <a:t>Причинам аварий на объектах нефтегазодобычи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4" name="Group 17"/>
          <p:cNvGrpSpPr/>
          <p:nvPr/>
        </p:nvGrpSpPr>
        <p:grpSpPr>
          <a:xfrm>
            <a:off x="0" y="32040"/>
            <a:ext cx="9143280" cy="1267560"/>
            <a:chOff x="0" y="32040"/>
            <a:chExt cx="9143280" cy="1267560"/>
          </a:xfrm>
        </p:grpSpPr>
        <p:sp>
          <p:nvSpPr>
            <p:cNvPr id="155" name="Rectangle 37"/>
            <p:cNvSpPr/>
            <p:nvPr/>
          </p:nvSpPr>
          <p:spPr>
            <a:xfrm>
              <a:off x="0" y="61632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56" name="Rectangle 38"/>
            <p:cNvSpPr/>
            <p:nvPr/>
          </p:nvSpPr>
          <p:spPr>
            <a:xfrm>
              <a:off x="0" y="80604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57" name="Rectangle 39"/>
            <p:cNvSpPr/>
            <p:nvPr/>
          </p:nvSpPr>
          <p:spPr>
            <a:xfrm>
              <a:off x="0" y="70956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5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59" name="Диаграмма 11"/>
          <p:cNvGraphicFramePr/>
          <p:nvPr/>
        </p:nvGraphicFramePr>
        <p:xfrm>
          <a:off x="179640" y="1802160"/>
          <a:ext cx="4319280" cy="313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0" name="Диаграмма 11"/>
          <p:cNvGraphicFramePr/>
          <p:nvPr/>
        </p:nvGraphicFramePr>
        <p:xfrm>
          <a:off x="4572000" y="1802160"/>
          <a:ext cx="4319280" cy="313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1" name="TextBox 14"/>
          <p:cNvSpPr/>
          <p:nvPr/>
        </p:nvSpPr>
        <p:spPr>
          <a:xfrm>
            <a:off x="251640" y="1716840"/>
            <a:ext cx="4211640" cy="302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D9D9D9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2021 г.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TextBox 15"/>
          <p:cNvSpPr/>
          <p:nvPr/>
        </p:nvSpPr>
        <p:spPr>
          <a:xfrm>
            <a:off x="4680000" y="1716840"/>
            <a:ext cx="4211640" cy="302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D9D9D9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FFFFFF"/>
                </a:solidFill>
                <a:latin typeface="Arial"/>
                <a:ea typeface="DejaVu Sans"/>
              </a:rPr>
              <a:t>2022 г.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971640" y="0"/>
            <a:ext cx="8228880" cy="1086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Перечень компаний, осуществляющих нефтедобычу,</a:t>
            </a:r>
            <a:r>
              <a:rPr sz="1800"/>
              <a:t/>
            </a:r>
            <a:br>
              <a:rPr sz="1800"/>
            </a:b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с высоким учетным уровнем аварийности за период с 2018 – 2022 гг.</a:t>
            </a:r>
            <a:r>
              <a:rPr sz="1800"/>
              <a:t/>
            </a:r>
            <a:br>
              <a:rPr sz="1800"/>
            </a:b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4" name="Group 17"/>
          <p:cNvGrpSpPr/>
          <p:nvPr/>
        </p:nvGrpSpPr>
        <p:grpSpPr>
          <a:xfrm>
            <a:off x="0" y="212400"/>
            <a:ext cx="9143280" cy="1267560"/>
            <a:chOff x="0" y="212400"/>
            <a:chExt cx="9143280" cy="1267560"/>
          </a:xfrm>
        </p:grpSpPr>
        <p:sp>
          <p:nvSpPr>
            <p:cNvPr id="165" name="Rectangle 37"/>
            <p:cNvSpPr/>
            <p:nvPr/>
          </p:nvSpPr>
          <p:spPr>
            <a:xfrm>
              <a:off x="0" y="796680"/>
              <a:ext cx="9143280" cy="993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00080" rIns="90000" bIns="10008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66" name="Rectangle 38"/>
            <p:cNvSpPr/>
            <p:nvPr/>
          </p:nvSpPr>
          <p:spPr>
            <a:xfrm>
              <a:off x="0" y="986400"/>
              <a:ext cx="9143280" cy="280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sp>
          <p:nvSpPr>
            <p:cNvPr id="167" name="Rectangle 39"/>
            <p:cNvSpPr/>
            <p:nvPr/>
          </p:nvSpPr>
          <p:spPr>
            <a:xfrm>
              <a:off x="0" y="889920"/>
              <a:ext cx="9143280" cy="13644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136800" rIns="90000" bIns="1368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  <a:ea typeface="DejaVu Sans"/>
              </a:endParaRPr>
            </a:p>
          </p:txBody>
        </p:sp>
        <p:pic>
          <p:nvPicPr>
            <p:cNvPr id="16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212400"/>
              <a:ext cx="1056600" cy="126756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6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85500" lnSpcReduction="20000"/>
          </a:bodyPr>
          <a:lstStyle/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ПАО «НК «Роснефть» 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– допущено </a:t>
            </a: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12 аварий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,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из них: 2 аварии в 2018 г.; 1 авария в 2019 г.; 4 аварии в 2020 г.; 4 аварии в 2021 г.;</a:t>
            </a:r>
            <a:r>
              <a:rPr sz="1800"/>
              <a:t/>
            </a:r>
            <a:br>
              <a:rPr sz="1800"/>
            </a:b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1 авария в 2022 г.;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FF0000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0000"/>
                </a:solidFill>
                <a:latin typeface="Palatino Linotype"/>
              </a:rPr>
              <a:t>ООО «РН-Юганскнефтегаз» - 2 аварии (2019, 2020);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FF0000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0000"/>
                </a:solidFill>
                <a:latin typeface="Palatino Linotype"/>
              </a:rPr>
              <a:t>ООО «РН-Уватнефтегаз» - 5 аварий (2021, 2022).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ПАО «Лукойл» 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допущено </a:t>
            </a: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7 аварий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,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из них: 1 авария в 2019 г.; 3 аварии в 2020 г.; 2 аварии в 2021 г.; 1 авария в 2022 г.;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FF000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0" i="1" strike="noStrike" spc="-1">
                <a:solidFill>
                  <a:srgbClr val="FF0000"/>
                </a:solidFill>
                <a:latin typeface="Palatino Linotype"/>
              </a:rPr>
              <a:t>ООО  «ЛУКОЙЛ-Коми» - 6 аварий (2019, 2020, 2021, 2022).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ПАО «Татнефть» имени В.Д. Шашина 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допущено </a:t>
            </a: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5 аварий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,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из них: 1 авария в 2018 г.; 2 аварии 2019 г.; 1 авария в 2020 г.; 1 авария в 2022г.;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ПАО «ГАЗПРОМ» 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допущено</a:t>
            </a: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 3 аварии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,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из них:  2 аварии в 2021 г; 1 авария в 2022г.;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ПАО «АНК «Башнефть» 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допущено </a:t>
            </a:r>
            <a:r>
              <a:rPr lang="ru-RU" sz="1800" b="1" strike="noStrike" spc="-1">
                <a:solidFill>
                  <a:srgbClr val="002060"/>
                </a:solidFill>
                <a:latin typeface="Palatino Linotype"/>
              </a:rPr>
              <a:t>1 авария</a:t>
            </a: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,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206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800" b="0" strike="noStrike" spc="-1">
                <a:solidFill>
                  <a:srgbClr val="002060"/>
                </a:solidFill>
                <a:latin typeface="Palatino Linotype"/>
              </a:rPr>
              <a:t>из них: 1 авария в 2018 г.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360"/>
              </a:spcBef>
              <a:buNone/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6361</TotalTime>
  <Words>1068</Words>
  <Application>Microsoft Office PowerPoint</Application>
  <PresentationFormat>Экран (4:3)</PresentationFormat>
  <Paragraphs>312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Показатели контрольно-надзорной деятельности </vt:lpstr>
      <vt:lpstr>Профилактические мероприятия</vt:lpstr>
      <vt:lpstr>Показатели аварийности на опасных производственных объектах нефтегазового комплекса Средне-Поволжского Управления </vt:lpstr>
      <vt:lpstr>Показатели аварийности на опасных производственных объектах нефтегазового комплекса в масштабах Российской Федерации</vt:lpstr>
      <vt:lpstr>Причинам аварий на объектах нефтегазодобычи </vt:lpstr>
      <vt:lpstr>Перечень компаний, осуществляющих нефтедобычу, с высоким учетным уровнем аварийности за период с 2018 – 2022 гг. </vt:lpstr>
      <vt:lpstr>Графическое представление причин произошедших аварий на объектах трубопроводного транспорта </vt:lpstr>
      <vt:lpstr>Перечень компаний, осуществляющих эксплуатацию объектов трубопроводного транспорта, с высоким учетным уровнем аварийности за период с 2018 – 2022 гг. </vt:lpstr>
      <vt:lpstr>Графическое представление причин произошедших аварий на объектах газораспределения и газопотребления </vt:lpstr>
      <vt:lpstr>Презентация PowerPoint</vt:lpstr>
      <vt:lpstr>Перечень бесхозяйных объектов сетей газоснабжения по Ульяновской области за период с 2022 – I квартал 2023 гг.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Сведения о деятельности Межрегионального отдела по надзору за объектами магистрального трубопроводного транспорта газовому надзору</dc:title>
  <dc:creator>Тюхтенев Вадим Александрович</dc:creator>
  <cp:lastModifiedBy>User400</cp:lastModifiedBy>
  <cp:revision>495</cp:revision>
  <cp:lastPrinted>2023-02-16T13:33:37Z</cp:lastPrinted>
  <dcterms:created xsi:type="dcterms:W3CDTF">2015-02-02T11:09:04Z</dcterms:created>
  <dcterms:modified xsi:type="dcterms:W3CDTF">2023-05-23T10:25:09Z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Экран (4:3)</vt:lpwstr>
  </property>
  <property fmtid="{D5CDD505-2E9C-101B-9397-08002B2CF9AE}" pid="4" name="Slides">
    <vt:i4>15</vt:i4>
  </property>
</Properties>
</file>